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33"/>
    <p:restoredTop sz="93085"/>
  </p:normalViewPr>
  <p:slideViewPr>
    <p:cSldViewPr>
      <p:cViewPr>
        <p:scale>
          <a:sx n="120" d="100"/>
          <a:sy n="120" d="100"/>
        </p:scale>
        <p:origin x="1760" y="1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E7CECA-A1E5-454A-BF11-3702BEF5000D}" type="datetimeFigureOut">
              <a:rPr lang="en-US" smtClean="0"/>
              <a:t>10/20/19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6675"/>
            <a:ext cx="25495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55650" y="5146675"/>
            <a:ext cx="6045200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27990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E162A7-DC98-174D-BA86-8CBE84667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071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5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39"/>
              </a:lnSpc>
            </a:pPr>
            <a:r>
              <a:rPr lang="en-GB" spc="-5"/>
              <a:t>.</a:t>
            </a:r>
            <a:endParaRPr spc="-165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E7781-93A7-F247-9F7E-178A0FCA1015}" type="datetime1">
              <a:rPr lang="en-GB" smtClean="0"/>
              <a:t>20/10/2019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39"/>
              </a:lnSpc>
            </a:pPr>
            <a:r>
              <a:rPr lang="en-GB" spc="-5"/>
              <a:t>.</a:t>
            </a:r>
            <a:endParaRPr spc="-165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02A6E-2C0E-CB4B-B2B3-F352F9D20732}" type="datetime1">
              <a:rPr lang="en-GB" smtClean="0"/>
              <a:t>20/10/2019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39"/>
              </a:lnSpc>
            </a:pPr>
            <a:r>
              <a:rPr lang="en-GB" spc="-5"/>
              <a:t>.</a:t>
            </a:r>
            <a:endParaRPr spc="-165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9114F-1DE0-2841-8C2F-1366BF9CBF64}" type="datetime1">
              <a:rPr lang="en-GB" smtClean="0"/>
              <a:t>20/10/2019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39"/>
              </a:lnSpc>
            </a:pPr>
            <a:r>
              <a:rPr lang="en-GB" spc="-5"/>
              <a:t>.</a:t>
            </a:r>
            <a:endParaRPr spc="-165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47335-5148-8845-B487-92993583E180}" type="datetime1">
              <a:rPr lang="en-GB" smtClean="0"/>
              <a:t>20/10/2019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39"/>
              </a:lnSpc>
            </a:pPr>
            <a:r>
              <a:rPr lang="en-GB" spc="-5"/>
              <a:t>.</a:t>
            </a:r>
            <a:endParaRPr spc="-165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3AFA3-BCC2-9B4C-B2B1-60106E85F939}" type="datetime1">
              <a:rPr lang="en-GB" smtClean="0"/>
              <a:t>20/10/2019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22511" y="2230882"/>
            <a:ext cx="6666224" cy="666622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65198" y="2573568"/>
            <a:ext cx="6323537" cy="632353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522511" y="2230882"/>
            <a:ext cx="6323537" cy="63235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716435" y="2550810"/>
            <a:ext cx="5110941" cy="540459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2932429" y="6894395"/>
            <a:ext cx="78740" cy="73025"/>
          </a:xfrm>
          <a:custGeom>
            <a:avLst/>
            <a:gdLst/>
            <a:ahLst/>
            <a:cxnLst/>
            <a:rect l="l" t="t" r="r" b="b"/>
            <a:pathLst>
              <a:path w="78739" h="73025">
                <a:moveTo>
                  <a:pt x="12955" y="0"/>
                </a:moveTo>
                <a:lnTo>
                  <a:pt x="2668" y="3440"/>
                </a:lnTo>
                <a:lnTo>
                  <a:pt x="566" y="5542"/>
                </a:lnTo>
                <a:lnTo>
                  <a:pt x="0" y="9057"/>
                </a:lnTo>
                <a:lnTo>
                  <a:pt x="1941" y="18914"/>
                </a:lnTo>
                <a:lnTo>
                  <a:pt x="19681" y="53841"/>
                </a:lnTo>
                <a:lnTo>
                  <a:pt x="54100" y="70825"/>
                </a:lnTo>
                <a:lnTo>
                  <a:pt x="61158" y="72194"/>
                </a:lnTo>
                <a:lnTo>
                  <a:pt x="78539" y="62924"/>
                </a:lnTo>
                <a:lnTo>
                  <a:pt x="76262" y="52981"/>
                </a:lnTo>
                <a:lnTo>
                  <a:pt x="58494" y="17345"/>
                </a:lnTo>
                <a:lnTo>
                  <a:pt x="17885" y="231"/>
                </a:lnTo>
                <a:lnTo>
                  <a:pt x="12955" y="0"/>
                </a:lnTo>
                <a:close/>
              </a:path>
            </a:pathLst>
          </a:custGeom>
          <a:solidFill>
            <a:srgbClr val="AFABAB">
              <a:alpha val="17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2968313" y="6848769"/>
            <a:ext cx="78740" cy="72390"/>
          </a:xfrm>
          <a:custGeom>
            <a:avLst/>
            <a:gdLst/>
            <a:ahLst/>
            <a:cxnLst/>
            <a:rect l="l" t="t" r="r" b="b"/>
            <a:pathLst>
              <a:path w="78739" h="72390">
                <a:moveTo>
                  <a:pt x="12691" y="0"/>
                </a:moveTo>
                <a:lnTo>
                  <a:pt x="2853" y="3517"/>
                </a:lnTo>
                <a:lnTo>
                  <a:pt x="627" y="5742"/>
                </a:lnTo>
                <a:lnTo>
                  <a:pt x="0" y="9320"/>
                </a:lnTo>
                <a:lnTo>
                  <a:pt x="1940" y="19177"/>
                </a:lnTo>
                <a:lnTo>
                  <a:pt x="3878" y="24823"/>
                </a:lnTo>
                <a:lnTo>
                  <a:pt x="6781" y="31189"/>
                </a:lnTo>
                <a:lnTo>
                  <a:pt x="9648" y="38013"/>
                </a:lnTo>
                <a:lnTo>
                  <a:pt x="41501" y="67887"/>
                </a:lnTo>
                <a:lnTo>
                  <a:pt x="65799" y="72029"/>
                </a:lnTo>
                <a:lnTo>
                  <a:pt x="72038" y="70846"/>
                </a:lnTo>
                <a:lnTo>
                  <a:pt x="74277" y="69871"/>
                </a:lnTo>
                <a:lnTo>
                  <a:pt x="77739" y="66408"/>
                </a:lnTo>
                <a:lnTo>
                  <a:pt x="78358" y="62946"/>
                </a:lnTo>
                <a:lnTo>
                  <a:pt x="76626" y="53300"/>
                </a:lnTo>
                <a:lnTo>
                  <a:pt x="58680" y="17421"/>
                </a:lnTo>
                <a:lnTo>
                  <a:pt x="17735" y="222"/>
                </a:lnTo>
                <a:lnTo>
                  <a:pt x="12691" y="0"/>
                </a:lnTo>
                <a:close/>
              </a:path>
            </a:pathLst>
          </a:custGeom>
          <a:solidFill>
            <a:srgbClr val="AFABAB">
              <a:alpha val="17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654389" y="7710662"/>
            <a:ext cx="947819" cy="97131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2673874" y="6203245"/>
            <a:ext cx="87630" cy="80645"/>
          </a:xfrm>
          <a:custGeom>
            <a:avLst/>
            <a:gdLst/>
            <a:ahLst/>
            <a:cxnLst/>
            <a:rect l="l" t="t" r="r" b="b"/>
            <a:pathLst>
              <a:path w="87630" h="80645">
                <a:moveTo>
                  <a:pt x="14544" y="0"/>
                </a:moveTo>
                <a:lnTo>
                  <a:pt x="3220" y="3949"/>
                </a:lnTo>
                <a:lnTo>
                  <a:pt x="748" y="6422"/>
                </a:lnTo>
                <a:lnTo>
                  <a:pt x="0" y="10435"/>
                </a:lnTo>
                <a:lnTo>
                  <a:pt x="1954" y="21541"/>
                </a:lnTo>
                <a:lnTo>
                  <a:pt x="19014" y="57151"/>
                </a:lnTo>
                <a:lnTo>
                  <a:pt x="52685" y="78146"/>
                </a:lnTo>
                <a:lnTo>
                  <a:pt x="73402" y="80498"/>
                </a:lnTo>
                <a:lnTo>
                  <a:pt x="80469" y="78910"/>
                </a:lnTo>
                <a:lnTo>
                  <a:pt x="82915" y="77831"/>
                </a:lnTo>
                <a:lnTo>
                  <a:pt x="86749" y="73999"/>
                </a:lnTo>
                <a:lnTo>
                  <a:pt x="87444" y="69932"/>
                </a:lnTo>
                <a:lnTo>
                  <a:pt x="85279" y="58615"/>
                </a:lnTo>
                <a:lnTo>
                  <a:pt x="83049" y="51996"/>
                </a:lnTo>
                <a:lnTo>
                  <a:pt x="79674" y="44416"/>
                </a:lnTo>
                <a:lnTo>
                  <a:pt x="76720" y="37257"/>
                </a:lnTo>
                <a:lnTo>
                  <a:pt x="41863" y="4070"/>
                </a:lnTo>
                <a:lnTo>
                  <a:pt x="27821" y="1468"/>
                </a:lnTo>
                <a:lnTo>
                  <a:pt x="20182" y="259"/>
                </a:lnTo>
                <a:lnTo>
                  <a:pt x="14544" y="0"/>
                </a:lnTo>
                <a:close/>
              </a:path>
            </a:pathLst>
          </a:custGeom>
          <a:solidFill>
            <a:srgbClr val="AFABAB">
              <a:alpha val="17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736"/>
            <a:ext cx="680085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5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30216" y="10172339"/>
            <a:ext cx="1080770" cy="223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39"/>
              </a:lnSpc>
            </a:pPr>
            <a:r>
              <a:rPr lang="en-GB" spc="-5"/>
              <a:t>.</a:t>
            </a:r>
            <a:endParaRPr spc="-165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41C94-69A9-BA4A-BE1A-F193256F8951}" type="datetime1">
              <a:rPr lang="en-GB" smtClean="0"/>
              <a:t>20/10/2019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948589" y="10157956"/>
            <a:ext cx="140970" cy="241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t.mrt.ac.lk/%7Erohan/teaching/EN5001/Reading/DORFCH1.pdf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98191" y="404533"/>
            <a:ext cx="1616710" cy="36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9570" marR="5080" indent="-357505">
              <a:lnSpc>
                <a:spcPts val="1390"/>
              </a:lnSpc>
              <a:tabLst>
                <a:tab pos="1034415" algn="l"/>
              </a:tabLst>
            </a:pPr>
            <a:r>
              <a:rPr sz="1200" b="1" dirty="0">
                <a:latin typeface="Arial"/>
                <a:cs typeface="Arial"/>
              </a:rPr>
              <a:t>ﻲﻣﻠﻌﻟا </a:t>
            </a:r>
            <a:r>
              <a:rPr sz="1200" b="1" spc="-5" dirty="0">
                <a:latin typeface="Arial"/>
                <a:cs typeface="Arial"/>
              </a:rPr>
              <a:t>ثﺣﺑﻟاو ﻲﻟﺎﻌﻟا مﯾﻠﻌﺗﻟا </a:t>
            </a:r>
            <a:r>
              <a:rPr sz="1200" b="1" dirty="0">
                <a:latin typeface="Arial"/>
                <a:cs typeface="Arial"/>
              </a:rPr>
              <a:t>ةرا  </a:t>
            </a:r>
            <a:r>
              <a:rPr sz="1200" b="1" spc="-5" dirty="0">
                <a:latin typeface="Arial"/>
                <a:cs typeface="Arial"/>
              </a:rPr>
              <a:t>ﺔﺳدﻧﮭﻟا </a:t>
            </a:r>
            <a:r>
              <a:rPr sz="1200" b="1" spc="5" dirty="0">
                <a:latin typeface="Arial"/>
                <a:cs typeface="Arial"/>
              </a:rPr>
              <a:t>ﺔﯾ	</a:t>
            </a:r>
            <a:r>
              <a:rPr sz="1200" b="1" dirty="0">
                <a:latin typeface="Arial"/>
                <a:cs typeface="Arial"/>
              </a:rPr>
              <a:t>- </a:t>
            </a:r>
            <a:r>
              <a:rPr sz="1200" b="1" spc="-5" dirty="0">
                <a:latin typeface="Arial"/>
                <a:cs typeface="Arial"/>
              </a:rPr>
              <a:t>ﻰﻟﺎﯾد</a:t>
            </a:r>
            <a:r>
              <a:rPr sz="1200" b="1" spc="-7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ﺔﻌﻣ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34541" y="743877"/>
            <a:ext cx="1849755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691005" algn="l"/>
              </a:tabLst>
            </a:pPr>
            <a:r>
              <a:rPr sz="1200" b="1" spc="-30" dirty="0">
                <a:latin typeface="Arial"/>
                <a:cs typeface="Arial"/>
              </a:rPr>
              <a:t>ﺔﯾﺋﺎﺑرﮭﻛاﻟنﺋﺎﻛﻣﻟاو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ةردﻘﻟا</a:t>
            </a:r>
            <a:r>
              <a:rPr sz="1200" b="1" spc="2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ﺔﺳد	</a:t>
            </a:r>
            <a:r>
              <a:rPr sz="1200" b="1" spc="-495" dirty="0">
                <a:latin typeface="Arial"/>
                <a:cs typeface="Arial"/>
              </a:rPr>
              <a:t>مﻗﺳ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59364" y="920662"/>
            <a:ext cx="2820670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400" dirty="0">
                <a:latin typeface="Arial"/>
                <a:cs typeface="Arial"/>
              </a:rPr>
              <a:t>-------------------------------------------------------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54689" y="318425"/>
            <a:ext cx="920750" cy="812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00">
              <a:latin typeface="Times New Roman"/>
              <a:cs typeface="Times New Roman"/>
            </a:endParaRPr>
          </a:p>
          <a:p>
            <a:pPr marL="2540">
              <a:lnSpc>
                <a:spcPct val="100000"/>
              </a:lnSpc>
            </a:pPr>
            <a:r>
              <a:rPr sz="1200" b="1" spc="-400" dirty="0">
                <a:latin typeface="Arial"/>
                <a:cs typeface="Arial"/>
              </a:rPr>
              <a:t>------------------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1826" y="401038"/>
            <a:ext cx="3021965" cy="717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8745" marR="1188085" indent="-72390" algn="ctr">
              <a:lnSpc>
                <a:spcPct val="95800"/>
              </a:lnSpc>
            </a:pPr>
            <a:r>
              <a:rPr sz="1200" b="1" dirty="0">
                <a:latin typeface="Arial"/>
                <a:cs typeface="Arial"/>
              </a:rPr>
              <a:t>ةرطﯾﺳﻟا </a:t>
            </a:r>
            <a:r>
              <a:rPr sz="1200" b="1" spc="-5" dirty="0">
                <a:latin typeface="Arial"/>
                <a:cs typeface="Arial"/>
              </a:rPr>
              <a:t>ﺔﺳدﻧھ ةدﺎﻣ </a:t>
            </a:r>
            <a:r>
              <a:rPr sz="1200" b="1" dirty="0">
                <a:latin typeface="Arial"/>
                <a:cs typeface="Arial"/>
              </a:rPr>
              <a:t>تارﺿﺎ  </a:t>
            </a:r>
            <a:r>
              <a:rPr sz="1200" b="1" spc="-65" dirty="0">
                <a:latin typeface="Arial"/>
                <a:cs typeface="Arial"/>
              </a:rPr>
              <a:t>ﺔﯾﺣﺎﺑﺻاﻟﺔﺳارداﻟ– </a:t>
            </a:r>
            <a:r>
              <a:rPr sz="1200" b="1" spc="-5" dirty="0">
                <a:latin typeface="Arial"/>
                <a:cs typeface="Arial"/>
              </a:rPr>
              <a:t>ﺔﺛﻟﺎﺛﻟا </a:t>
            </a:r>
            <a:r>
              <a:rPr sz="1200" b="1" spc="-120" dirty="0">
                <a:latin typeface="Arial"/>
                <a:cs typeface="Arial"/>
              </a:rPr>
              <a:t>ﺔﻠﺣرﻣاﻟ  </a:t>
            </a:r>
            <a:r>
              <a:rPr sz="1200" b="1" spc="-125" dirty="0">
                <a:latin typeface="Arial"/>
                <a:cs typeface="Arial"/>
              </a:rPr>
              <a:t>ﻰﻟواﻷةرﺿﺎﺣﻣاﻟ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390"/>
              </a:lnSpc>
            </a:pPr>
            <a:r>
              <a:rPr sz="1200" b="1" spc="-400" dirty="0">
                <a:latin typeface="Arial"/>
                <a:cs typeface="Arial"/>
              </a:rPr>
              <a:t>------------------------------------------------------------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66509" y="10057040"/>
            <a:ext cx="3508375" cy="0"/>
          </a:xfrm>
          <a:custGeom>
            <a:avLst/>
            <a:gdLst/>
            <a:ahLst/>
            <a:cxnLst/>
            <a:rect l="l" t="t" r="r" b="b"/>
            <a:pathLst>
              <a:path w="3508375">
                <a:moveTo>
                  <a:pt x="0" y="0"/>
                </a:moveTo>
                <a:lnTo>
                  <a:pt x="3508248" y="0"/>
                </a:lnTo>
              </a:path>
            </a:pathLst>
          </a:custGeom>
          <a:ln w="45720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39661" y="10057040"/>
            <a:ext cx="3362325" cy="0"/>
          </a:xfrm>
          <a:custGeom>
            <a:avLst/>
            <a:gdLst/>
            <a:ahLst/>
            <a:cxnLst/>
            <a:rect l="l" t="t" r="r" b="b"/>
            <a:pathLst>
              <a:path w="3362325">
                <a:moveTo>
                  <a:pt x="0" y="0"/>
                </a:moveTo>
                <a:lnTo>
                  <a:pt x="3361944" y="0"/>
                </a:lnTo>
              </a:path>
            </a:pathLst>
          </a:custGeom>
          <a:ln w="45720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974756" y="10057040"/>
            <a:ext cx="3243580" cy="0"/>
          </a:xfrm>
          <a:custGeom>
            <a:avLst/>
            <a:gdLst/>
            <a:ahLst/>
            <a:cxnLst/>
            <a:rect l="l" t="t" r="r" b="b"/>
            <a:pathLst>
              <a:path w="3243579">
                <a:moveTo>
                  <a:pt x="0" y="0"/>
                </a:moveTo>
                <a:lnTo>
                  <a:pt x="3243071" y="0"/>
                </a:lnTo>
              </a:path>
            </a:pathLst>
          </a:custGeom>
          <a:ln w="45720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047909" y="10057040"/>
            <a:ext cx="3096895" cy="0"/>
          </a:xfrm>
          <a:custGeom>
            <a:avLst/>
            <a:gdLst/>
            <a:ahLst/>
            <a:cxnLst/>
            <a:rect l="l" t="t" r="r" b="b"/>
            <a:pathLst>
              <a:path w="3096895">
                <a:moveTo>
                  <a:pt x="0" y="0"/>
                </a:moveTo>
                <a:lnTo>
                  <a:pt x="3096767" y="0"/>
                </a:lnTo>
              </a:path>
            </a:pathLst>
          </a:custGeom>
          <a:ln w="45720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454689" y="318425"/>
            <a:ext cx="828039" cy="8125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53809" y="1234666"/>
            <a:ext cx="6779259" cy="2818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457200" algn="just">
              <a:lnSpc>
                <a:spcPct val="143300"/>
              </a:lnSpc>
            </a:pPr>
            <a:r>
              <a:rPr sz="1200" b="1" dirty="0">
                <a:latin typeface="Arial"/>
                <a:cs typeface="Arial"/>
              </a:rPr>
              <a:t>A </a:t>
            </a:r>
            <a:r>
              <a:rPr sz="1200" b="1" spc="-5" dirty="0">
                <a:latin typeface="Arial"/>
                <a:cs typeface="Arial"/>
              </a:rPr>
              <a:t>control system manages</a:t>
            </a:r>
            <a:r>
              <a:rPr sz="1200" spc="-5" dirty="0">
                <a:latin typeface="Arial"/>
                <a:cs typeface="Arial"/>
              </a:rPr>
              <a:t>, commands, </a:t>
            </a:r>
            <a:r>
              <a:rPr sz="1200" spc="-10" dirty="0">
                <a:latin typeface="Arial"/>
                <a:cs typeface="Arial"/>
              </a:rPr>
              <a:t>directs, </a:t>
            </a:r>
            <a:r>
              <a:rPr sz="1200" dirty="0">
                <a:latin typeface="Arial"/>
                <a:cs typeface="Arial"/>
              </a:rPr>
              <a:t>or </a:t>
            </a:r>
            <a:r>
              <a:rPr sz="1200" spc="-5" dirty="0">
                <a:latin typeface="Arial"/>
                <a:cs typeface="Arial"/>
              </a:rPr>
              <a:t>regulates </a:t>
            </a:r>
            <a:r>
              <a:rPr sz="1200" dirty="0">
                <a:latin typeface="Arial"/>
                <a:cs typeface="Arial"/>
              </a:rPr>
              <a:t>the </a:t>
            </a:r>
            <a:r>
              <a:rPr sz="1200" spc="-5" dirty="0">
                <a:latin typeface="Arial"/>
                <a:cs typeface="Arial"/>
              </a:rPr>
              <a:t>behaviour </a:t>
            </a:r>
            <a:r>
              <a:rPr sz="1200" dirty="0">
                <a:latin typeface="Arial"/>
                <a:cs typeface="Arial"/>
              </a:rPr>
              <a:t>of </a:t>
            </a:r>
            <a:r>
              <a:rPr sz="1200" spc="-5" dirty="0">
                <a:latin typeface="Arial"/>
                <a:cs typeface="Arial"/>
              </a:rPr>
              <a:t>other </a:t>
            </a:r>
            <a:r>
              <a:rPr sz="1200" spc="-10" dirty="0">
                <a:latin typeface="Arial"/>
                <a:cs typeface="Arial"/>
              </a:rPr>
              <a:t>devices  </a:t>
            </a:r>
            <a:r>
              <a:rPr sz="1200" dirty="0">
                <a:latin typeface="Arial"/>
                <a:cs typeface="Arial"/>
              </a:rPr>
              <a:t>or </a:t>
            </a:r>
            <a:r>
              <a:rPr sz="1200" spc="-5" dirty="0">
                <a:latin typeface="Arial"/>
                <a:cs typeface="Arial"/>
              </a:rPr>
              <a:t>systems </a:t>
            </a:r>
            <a:r>
              <a:rPr sz="1200" spc="-10" dirty="0">
                <a:latin typeface="Arial"/>
                <a:cs typeface="Arial"/>
              </a:rPr>
              <a:t>using </a:t>
            </a:r>
            <a:r>
              <a:rPr sz="1200" spc="-5" dirty="0">
                <a:latin typeface="Arial"/>
                <a:cs typeface="Arial"/>
              </a:rPr>
              <a:t>control loops. </a:t>
            </a:r>
            <a:r>
              <a:rPr sz="1200" dirty="0">
                <a:latin typeface="Arial"/>
                <a:cs typeface="Arial"/>
              </a:rPr>
              <a:t>It </a:t>
            </a:r>
            <a:r>
              <a:rPr sz="1200" spc="-10" dirty="0">
                <a:latin typeface="Arial"/>
                <a:cs typeface="Arial"/>
              </a:rPr>
              <a:t>can range </a:t>
            </a:r>
            <a:r>
              <a:rPr sz="1200" spc="-5" dirty="0">
                <a:latin typeface="Arial"/>
                <a:cs typeface="Arial"/>
              </a:rPr>
              <a:t>from </a:t>
            </a:r>
            <a:r>
              <a:rPr sz="1200" dirty="0">
                <a:latin typeface="Arial"/>
                <a:cs typeface="Arial"/>
              </a:rPr>
              <a:t>a </a:t>
            </a:r>
            <a:r>
              <a:rPr sz="1200" spc="-5" dirty="0">
                <a:latin typeface="Arial"/>
                <a:cs typeface="Arial"/>
              </a:rPr>
              <a:t>single home heating controller using  </a:t>
            </a:r>
            <a:r>
              <a:rPr sz="1200" dirty="0">
                <a:latin typeface="Arial"/>
                <a:cs typeface="Arial"/>
              </a:rPr>
              <a:t>a </a:t>
            </a:r>
            <a:r>
              <a:rPr sz="1200" spc="-5" dirty="0">
                <a:latin typeface="Arial"/>
                <a:cs typeface="Arial"/>
              </a:rPr>
              <a:t>thermostat controlling </a:t>
            </a:r>
            <a:r>
              <a:rPr sz="1200" dirty="0">
                <a:latin typeface="Arial"/>
                <a:cs typeface="Arial"/>
              </a:rPr>
              <a:t>a </a:t>
            </a:r>
            <a:r>
              <a:rPr sz="1200" spc="-5" dirty="0">
                <a:latin typeface="Arial"/>
                <a:cs typeface="Arial"/>
              </a:rPr>
              <a:t>domestic </a:t>
            </a:r>
            <a:r>
              <a:rPr sz="1200" spc="-10" dirty="0">
                <a:latin typeface="Arial"/>
                <a:cs typeface="Arial"/>
              </a:rPr>
              <a:t>boiler </a:t>
            </a:r>
            <a:r>
              <a:rPr sz="1200" dirty="0">
                <a:latin typeface="Arial"/>
                <a:cs typeface="Arial"/>
              </a:rPr>
              <a:t>to </a:t>
            </a:r>
            <a:r>
              <a:rPr sz="1200" spc="-5" dirty="0">
                <a:latin typeface="Arial"/>
                <a:cs typeface="Arial"/>
              </a:rPr>
              <a:t>large systems which are </a:t>
            </a:r>
            <a:r>
              <a:rPr sz="1200" spc="-10" dirty="0">
                <a:latin typeface="Arial"/>
                <a:cs typeface="Arial"/>
              </a:rPr>
              <a:t>used </a:t>
            </a:r>
            <a:r>
              <a:rPr sz="1200" dirty="0">
                <a:latin typeface="Arial"/>
                <a:cs typeface="Arial"/>
              </a:rPr>
              <a:t>for  </a:t>
            </a:r>
            <a:r>
              <a:rPr sz="1200" spc="-5" dirty="0">
                <a:latin typeface="Arial"/>
                <a:cs typeface="Arial"/>
              </a:rPr>
              <a:t>controlling processes 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machines.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800">
              <a:latin typeface="Times New Roman"/>
              <a:cs typeface="Times New Roman"/>
            </a:endParaRPr>
          </a:p>
          <a:p>
            <a:pPr marL="12700" marR="6985" indent="457200" algn="just">
              <a:lnSpc>
                <a:spcPct val="143300"/>
              </a:lnSpc>
            </a:pPr>
            <a:r>
              <a:rPr sz="1200" spc="-5" dirty="0">
                <a:latin typeface="Arial"/>
                <a:cs typeface="Arial"/>
              </a:rPr>
              <a:t>Automatic control </a:t>
            </a:r>
            <a:r>
              <a:rPr sz="1200" spc="-10" dirty="0">
                <a:latin typeface="Arial"/>
                <a:cs typeface="Arial"/>
              </a:rPr>
              <a:t>has </a:t>
            </a:r>
            <a:r>
              <a:rPr sz="1200" spc="-5" dirty="0">
                <a:latin typeface="Arial"/>
                <a:cs typeface="Arial"/>
              </a:rPr>
              <a:t>become </a:t>
            </a:r>
            <a:r>
              <a:rPr sz="1200" spc="-10" dirty="0">
                <a:latin typeface="Arial"/>
                <a:cs typeface="Arial"/>
              </a:rPr>
              <a:t>an </a:t>
            </a:r>
            <a:r>
              <a:rPr sz="1200" spc="-5" dirty="0">
                <a:latin typeface="Arial"/>
                <a:cs typeface="Arial"/>
              </a:rPr>
              <a:t>important </a:t>
            </a:r>
            <a:r>
              <a:rPr sz="1200" dirty="0">
                <a:latin typeface="Arial"/>
                <a:cs typeface="Arial"/>
              </a:rPr>
              <a:t>and </a:t>
            </a:r>
            <a:r>
              <a:rPr sz="1200" spc="-5" dirty="0">
                <a:latin typeface="Arial"/>
                <a:cs typeface="Arial"/>
              </a:rPr>
              <a:t>integral part </a:t>
            </a:r>
            <a:r>
              <a:rPr sz="1200" dirty="0">
                <a:latin typeface="Arial"/>
                <a:cs typeface="Arial"/>
              </a:rPr>
              <a:t>of </a:t>
            </a:r>
            <a:r>
              <a:rPr sz="1200" spc="-5" dirty="0">
                <a:latin typeface="Arial"/>
                <a:cs typeface="Arial"/>
              </a:rPr>
              <a:t>modern manufacturing </a:t>
            </a:r>
            <a:r>
              <a:rPr sz="1200" spc="-10" dirty="0">
                <a:latin typeface="Arial"/>
                <a:cs typeface="Arial"/>
              </a:rPr>
              <a:t>and  </a:t>
            </a:r>
            <a:r>
              <a:rPr sz="1200" spc="-5" dirty="0">
                <a:latin typeface="Arial"/>
                <a:cs typeface="Arial"/>
              </a:rPr>
              <a:t>industrial processes. </a:t>
            </a:r>
            <a:r>
              <a:rPr sz="1200" dirty="0">
                <a:latin typeface="Arial"/>
                <a:cs typeface="Arial"/>
              </a:rPr>
              <a:t>For </a:t>
            </a:r>
            <a:r>
              <a:rPr sz="1200" spc="-5" dirty="0">
                <a:latin typeface="Arial"/>
                <a:cs typeface="Arial"/>
              </a:rPr>
              <a:t>example, </a:t>
            </a:r>
            <a:r>
              <a:rPr sz="1200" spc="-10" dirty="0">
                <a:latin typeface="Arial"/>
                <a:cs typeface="Arial"/>
              </a:rPr>
              <a:t>automatic </a:t>
            </a:r>
            <a:r>
              <a:rPr sz="1200" dirty="0">
                <a:latin typeface="Arial"/>
                <a:cs typeface="Arial"/>
              </a:rPr>
              <a:t>control </a:t>
            </a:r>
            <a:r>
              <a:rPr sz="1200" spc="-5" dirty="0">
                <a:latin typeface="Arial"/>
                <a:cs typeface="Arial"/>
              </a:rPr>
              <a:t>is essential in </a:t>
            </a:r>
            <a:r>
              <a:rPr sz="1200" dirty="0">
                <a:latin typeface="Arial"/>
                <a:cs typeface="Arial"/>
              </a:rPr>
              <a:t>such </a:t>
            </a:r>
            <a:r>
              <a:rPr sz="1200" spc="-5" dirty="0">
                <a:latin typeface="Arial"/>
                <a:cs typeface="Arial"/>
              </a:rPr>
              <a:t>industrial operations </a:t>
            </a:r>
            <a:r>
              <a:rPr sz="1200" dirty="0">
                <a:latin typeface="Arial"/>
                <a:cs typeface="Arial"/>
              </a:rPr>
              <a:t>as  </a:t>
            </a:r>
            <a:r>
              <a:rPr sz="1200" spc="-5" dirty="0">
                <a:latin typeface="Arial"/>
                <a:cs typeface="Arial"/>
              </a:rPr>
              <a:t>controlling pressure, temperature, humidity, </a:t>
            </a:r>
            <a:r>
              <a:rPr sz="1200" dirty="0">
                <a:latin typeface="Arial"/>
                <a:cs typeface="Arial"/>
              </a:rPr>
              <a:t>…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7620" indent="457200" algn="just">
              <a:lnSpc>
                <a:spcPct val="145000"/>
              </a:lnSpc>
            </a:pPr>
            <a:r>
              <a:rPr sz="1200" b="1" spc="-5" dirty="0">
                <a:latin typeface="Arial"/>
                <a:cs typeface="Arial"/>
              </a:rPr>
              <a:t>Open-loop </a:t>
            </a:r>
            <a:r>
              <a:rPr sz="1200" b="1" dirty="0">
                <a:latin typeface="Arial"/>
                <a:cs typeface="Arial"/>
              </a:rPr>
              <a:t>control </a:t>
            </a:r>
            <a:r>
              <a:rPr sz="1200" spc="-5" dirty="0">
                <a:latin typeface="Arial"/>
                <a:cs typeface="Arial"/>
              </a:rPr>
              <a:t>system utilizes </a:t>
            </a:r>
            <a:r>
              <a:rPr sz="1200" dirty="0">
                <a:latin typeface="Arial"/>
                <a:cs typeface="Arial"/>
              </a:rPr>
              <a:t>a </a:t>
            </a:r>
            <a:r>
              <a:rPr sz="1200" spc="-10" dirty="0">
                <a:latin typeface="Arial"/>
                <a:cs typeface="Arial"/>
              </a:rPr>
              <a:t>controller </a:t>
            </a:r>
            <a:r>
              <a:rPr sz="1200" dirty="0">
                <a:latin typeface="Arial"/>
                <a:cs typeface="Arial"/>
              </a:rPr>
              <a:t>or </a:t>
            </a:r>
            <a:r>
              <a:rPr sz="1200" spc="-5" dirty="0">
                <a:latin typeface="Arial"/>
                <a:cs typeface="Arial"/>
              </a:rPr>
              <a:t>control actuator </a:t>
            </a:r>
            <a:r>
              <a:rPr sz="1200" dirty="0">
                <a:latin typeface="Arial"/>
                <a:cs typeface="Arial"/>
              </a:rPr>
              <a:t>to </a:t>
            </a:r>
            <a:r>
              <a:rPr sz="1200" spc="-5" dirty="0">
                <a:latin typeface="Arial"/>
                <a:cs typeface="Arial"/>
              </a:rPr>
              <a:t>obtain </a:t>
            </a:r>
            <a:r>
              <a:rPr sz="1200" spc="-10" dirty="0">
                <a:latin typeface="Arial"/>
                <a:cs typeface="Arial"/>
              </a:rPr>
              <a:t>the </a:t>
            </a:r>
            <a:r>
              <a:rPr sz="1200" spc="-5" dirty="0">
                <a:latin typeface="Arial"/>
                <a:cs typeface="Arial"/>
              </a:rPr>
              <a:t>desired  </a:t>
            </a:r>
            <a:r>
              <a:rPr sz="1200" dirty="0">
                <a:latin typeface="Arial"/>
                <a:cs typeface="Arial"/>
              </a:rPr>
              <a:t>response, as </a:t>
            </a:r>
            <a:r>
              <a:rPr sz="1200" spc="-5" dirty="0">
                <a:latin typeface="Arial"/>
                <a:cs typeface="Arial"/>
              </a:rPr>
              <a:t>shown </a:t>
            </a:r>
            <a:r>
              <a:rPr sz="1200" spc="-15" dirty="0">
                <a:latin typeface="Arial"/>
                <a:cs typeface="Arial"/>
              </a:rPr>
              <a:t>in </a:t>
            </a:r>
            <a:r>
              <a:rPr sz="1200" spc="-5" dirty="0">
                <a:latin typeface="Arial"/>
                <a:cs typeface="Arial"/>
              </a:rPr>
              <a:t>Figure </a:t>
            </a:r>
            <a:r>
              <a:rPr sz="1200" spc="-10" dirty="0">
                <a:latin typeface="Arial"/>
                <a:cs typeface="Arial"/>
              </a:rPr>
              <a:t>1.1. </a:t>
            </a:r>
            <a:r>
              <a:rPr sz="1200" spc="-5" dirty="0">
                <a:latin typeface="Arial"/>
                <a:cs typeface="Arial"/>
              </a:rPr>
              <a:t>An open-loop </a:t>
            </a:r>
            <a:r>
              <a:rPr sz="1200" dirty="0">
                <a:latin typeface="Arial"/>
                <a:cs typeface="Arial"/>
              </a:rPr>
              <a:t>system </a:t>
            </a:r>
            <a:r>
              <a:rPr sz="1200" spc="-5" dirty="0">
                <a:latin typeface="Arial"/>
                <a:cs typeface="Arial"/>
              </a:rPr>
              <a:t>is </a:t>
            </a:r>
            <a:r>
              <a:rPr sz="1200" dirty="0">
                <a:latin typeface="Arial"/>
                <a:cs typeface="Arial"/>
              </a:rPr>
              <a:t>a system </a:t>
            </a:r>
            <a:r>
              <a:rPr sz="1200" spc="-5" dirty="0">
                <a:latin typeface="Arial"/>
                <a:cs typeface="Arial"/>
              </a:rPr>
              <a:t>without</a:t>
            </a:r>
            <a:r>
              <a:rPr sz="1200" spc="6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feedback.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53809" y="5620677"/>
            <a:ext cx="6779895" cy="1426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Figure 1.1: </a:t>
            </a:r>
            <a:r>
              <a:rPr sz="1200" spc="-5" dirty="0">
                <a:latin typeface="Arial"/>
                <a:cs typeface="Arial"/>
              </a:rPr>
              <a:t>Open-loop control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system.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 indent="457200" algn="just">
              <a:lnSpc>
                <a:spcPct val="143300"/>
              </a:lnSpc>
            </a:pPr>
            <a:r>
              <a:rPr sz="1200" dirty="0">
                <a:latin typeface="Arial"/>
                <a:cs typeface="Arial"/>
              </a:rPr>
              <a:t>In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contrast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-9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open-loop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control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system,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a</a:t>
            </a:r>
            <a:r>
              <a:rPr sz="1200" b="1" spc="-6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closed-loop</a:t>
            </a:r>
            <a:r>
              <a:rPr sz="1200" b="1" spc="-6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control</a:t>
            </a:r>
            <a:r>
              <a:rPr sz="1200" b="1" spc="-7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system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utilizes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additional  </a:t>
            </a:r>
            <a:r>
              <a:rPr sz="1200" dirty="0">
                <a:latin typeface="Arial"/>
                <a:cs typeface="Arial"/>
              </a:rPr>
              <a:t>measure of the </a:t>
            </a:r>
            <a:r>
              <a:rPr sz="1200" spc="-5" dirty="0">
                <a:latin typeface="Arial"/>
                <a:cs typeface="Arial"/>
              </a:rPr>
              <a:t>actual output </a:t>
            </a:r>
            <a:r>
              <a:rPr sz="1200" dirty="0">
                <a:latin typeface="Arial"/>
                <a:cs typeface="Arial"/>
              </a:rPr>
              <a:t>to </a:t>
            </a:r>
            <a:r>
              <a:rPr sz="1200" spc="-5" dirty="0">
                <a:latin typeface="Arial"/>
                <a:cs typeface="Arial"/>
              </a:rPr>
              <a:t>compare </a:t>
            </a:r>
            <a:r>
              <a:rPr sz="1200" dirty="0">
                <a:latin typeface="Arial"/>
                <a:cs typeface="Arial"/>
              </a:rPr>
              <a:t>the actual </a:t>
            </a:r>
            <a:r>
              <a:rPr sz="1200" spc="-5" dirty="0">
                <a:latin typeface="Arial"/>
                <a:cs typeface="Arial"/>
              </a:rPr>
              <a:t>output with </a:t>
            </a:r>
            <a:r>
              <a:rPr sz="1200" dirty="0">
                <a:latin typeface="Arial"/>
                <a:cs typeface="Arial"/>
              </a:rPr>
              <a:t>the </a:t>
            </a:r>
            <a:r>
              <a:rPr sz="1200" spc="-5" dirty="0">
                <a:latin typeface="Arial"/>
                <a:cs typeface="Arial"/>
              </a:rPr>
              <a:t>desired output response. The  </a:t>
            </a:r>
            <a:r>
              <a:rPr sz="1200" dirty="0">
                <a:latin typeface="Arial"/>
                <a:cs typeface="Arial"/>
              </a:rPr>
              <a:t>measure of </a:t>
            </a:r>
            <a:r>
              <a:rPr sz="1200" spc="-10" dirty="0">
                <a:latin typeface="Arial"/>
                <a:cs typeface="Arial"/>
              </a:rPr>
              <a:t>the </a:t>
            </a:r>
            <a:r>
              <a:rPr sz="1200" spc="-5" dirty="0">
                <a:latin typeface="Arial"/>
                <a:cs typeface="Arial"/>
              </a:rPr>
              <a:t>output is called </a:t>
            </a:r>
            <a:r>
              <a:rPr sz="1200" spc="-10" dirty="0">
                <a:latin typeface="Arial"/>
                <a:cs typeface="Arial"/>
              </a:rPr>
              <a:t>the </a:t>
            </a:r>
            <a:r>
              <a:rPr sz="1200" spc="-5" dirty="0">
                <a:latin typeface="Arial"/>
                <a:cs typeface="Arial"/>
              </a:rPr>
              <a:t>feedback signal. </a:t>
            </a:r>
            <a:r>
              <a:rPr sz="1200" dirty="0">
                <a:latin typeface="Arial"/>
                <a:cs typeface="Arial"/>
              </a:rPr>
              <a:t>A </a:t>
            </a:r>
            <a:r>
              <a:rPr sz="1200" spc="-5" dirty="0">
                <a:latin typeface="Arial"/>
                <a:cs typeface="Arial"/>
              </a:rPr>
              <a:t>simple closed-loop feedback control system is  shown in Figure </a:t>
            </a:r>
            <a:r>
              <a:rPr sz="1200" spc="-10" dirty="0">
                <a:latin typeface="Arial"/>
                <a:cs typeface="Arial"/>
              </a:rPr>
              <a:t>1.2 </a:t>
            </a:r>
            <a:r>
              <a:rPr sz="1200" dirty="0">
                <a:latin typeface="Arial"/>
                <a:cs typeface="Arial"/>
              </a:rPr>
              <a:t>[1].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53809" y="8891181"/>
            <a:ext cx="5228590" cy="551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Figure 1.2: </a:t>
            </a:r>
            <a:r>
              <a:rPr sz="1200" spc="-5" dirty="0">
                <a:latin typeface="Arial"/>
                <a:cs typeface="Arial"/>
              </a:rPr>
              <a:t>Closed-loop </a:t>
            </a:r>
            <a:r>
              <a:rPr sz="1200" spc="-10" dirty="0">
                <a:latin typeface="Arial"/>
                <a:cs typeface="Arial"/>
              </a:rPr>
              <a:t>control </a:t>
            </a:r>
            <a:r>
              <a:rPr sz="1200" dirty="0">
                <a:latin typeface="Arial"/>
                <a:cs typeface="Arial"/>
              </a:rPr>
              <a:t>system </a:t>
            </a:r>
            <a:r>
              <a:rPr sz="1200" spc="-5" dirty="0">
                <a:latin typeface="Arial"/>
                <a:cs typeface="Arial"/>
              </a:rPr>
              <a:t>with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feedback.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Example: The Air conditioner in </a:t>
            </a:r>
            <a:r>
              <a:rPr sz="1200" dirty="0">
                <a:latin typeface="Arial"/>
                <a:cs typeface="Arial"/>
              </a:rPr>
              <a:t>the </a:t>
            </a:r>
            <a:r>
              <a:rPr sz="1200" spc="-5" dirty="0">
                <a:latin typeface="Arial"/>
                <a:cs typeface="Arial"/>
              </a:rPr>
              <a:t>room is similar </a:t>
            </a:r>
            <a:r>
              <a:rPr sz="1200" dirty="0">
                <a:latin typeface="Arial"/>
                <a:cs typeface="Arial"/>
              </a:rPr>
              <a:t>to </a:t>
            </a:r>
            <a:r>
              <a:rPr sz="1200" spc="-10" dirty="0">
                <a:latin typeface="Arial"/>
                <a:cs typeface="Arial"/>
              </a:rPr>
              <a:t>the </a:t>
            </a:r>
            <a:r>
              <a:rPr sz="1200" spc="-5" dirty="0">
                <a:latin typeface="Arial"/>
                <a:cs typeface="Arial"/>
              </a:rPr>
              <a:t>layout in Figure</a:t>
            </a:r>
            <a:r>
              <a:rPr sz="1200" spc="13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1.2: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78447" y="4317434"/>
            <a:ext cx="6748781" cy="10591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78447" y="7311973"/>
            <a:ext cx="6751955" cy="141858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5" dirty="0"/>
              <a:t>1</a:t>
            </a:fld>
            <a:endParaRPr spc="-5" dirty="0"/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id="{F9DFF129-C679-1248-9A63-E7331B23C1DD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639"/>
              </a:lnSpc>
            </a:pPr>
            <a:r>
              <a:rPr lang="en-GB" spc="-5"/>
              <a:t>.</a:t>
            </a:r>
            <a:endParaRPr lang="en-GB" spc="-165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98191" y="404533"/>
            <a:ext cx="1616710" cy="36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9570" marR="5080" indent="-357505">
              <a:lnSpc>
                <a:spcPts val="1390"/>
              </a:lnSpc>
              <a:tabLst>
                <a:tab pos="1034415" algn="l"/>
              </a:tabLst>
            </a:pPr>
            <a:r>
              <a:rPr sz="1200" b="1" dirty="0">
                <a:latin typeface="Arial"/>
                <a:cs typeface="Arial"/>
              </a:rPr>
              <a:t>ﻲﻣﻠﻌﻟا </a:t>
            </a:r>
            <a:r>
              <a:rPr sz="1200" b="1" spc="-5" dirty="0">
                <a:latin typeface="Arial"/>
                <a:cs typeface="Arial"/>
              </a:rPr>
              <a:t>ثﺣﺑﻟاو ﻲﻟﺎﻌﻟا مﯾﻠﻌﺗﻟا </a:t>
            </a:r>
            <a:r>
              <a:rPr sz="1200" b="1" dirty="0">
                <a:latin typeface="Arial"/>
                <a:cs typeface="Arial"/>
              </a:rPr>
              <a:t>ةرا  </a:t>
            </a:r>
            <a:r>
              <a:rPr sz="1200" b="1" spc="-5" dirty="0">
                <a:latin typeface="Arial"/>
                <a:cs typeface="Arial"/>
              </a:rPr>
              <a:t>ﺔﺳدﻧﮭﻟا </a:t>
            </a:r>
            <a:r>
              <a:rPr sz="1200" b="1" spc="5" dirty="0">
                <a:latin typeface="Arial"/>
                <a:cs typeface="Arial"/>
              </a:rPr>
              <a:t>ﺔﯾ	</a:t>
            </a:r>
            <a:r>
              <a:rPr sz="1200" b="1" dirty="0">
                <a:latin typeface="Arial"/>
                <a:cs typeface="Arial"/>
              </a:rPr>
              <a:t>- </a:t>
            </a:r>
            <a:r>
              <a:rPr sz="1200" b="1" spc="-5" dirty="0">
                <a:latin typeface="Arial"/>
                <a:cs typeface="Arial"/>
              </a:rPr>
              <a:t>ﻰﻟﺎﯾد</a:t>
            </a:r>
            <a:r>
              <a:rPr sz="1200" b="1" spc="-7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ﺔﻌﻣ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34541" y="743877"/>
            <a:ext cx="1849755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691005" algn="l"/>
              </a:tabLst>
            </a:pPr>
            <a:r>
              <a:rPr sz="1200" b="1" spc="-30" dirty="0">
                <a:latin typeface="Arial"/>
                <a:cs typeface="Arial"/>
              </a:rPr>
              <a:t>ﺔﯾﺋﺎﺑرﮭﻛاﻟنﺋﺎﻛﻣﻟاو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ةردﻘﻟا</a:t>
            </a:r>
            <a:r>
              <a:rPr sz="1200" b="1" spc="2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ﺔﺳد	</a:t>
            </a:r>
            <a:r>
              <a:rPr sz="1200" b="1" spc="-495" dirty="0">
                <a:latin typeface="Arial"/>
                <a:cs typeface="Arial"/>
              </a:rPr>
              <a:t>مﻗﺳ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59364" y="920662"/>
            <a:ext cx="2820670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400" dirty="0">
                <a:latin typeface="Arial"/>
                <a:cs typeface="Arial"/>
              </a:rPr>
              <a:t>-------------------------------------------------------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54689" y="318425"/>
            <a:ext cx="920750" cy="812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00">
              <a:latin typeface="Times New Roman"/>
              <a:cs typeface="Times New Roman"/>
            </a:endParaRPr>
          </a:p>
          <a:p>
            <a:pPr marL="2540">
              <a:lnSpc>
                <a:spcPct val="100000"/>
              </a:lnSpc>
            </a:pPr>
            <a:r>
              <a:rPr sz="1200" b="1" spc="-400" dirty="0">
                <a:latin typeface="Arial"/>
                <a:cs typeface="Arial"/>
              </a:rPr>
              <a:t>------------------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1826" y="401038"/>
            <a:ext cx="3021965" cy="717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8745" marR="1188085" indent="-72390" algn="ctr">
              <a:lnSpc>
                <a:spcPct val="95800"/>
              </a:lnSpc>
            </a:pPr>
            <a:r>
              <a:rPr sz="1200" b="1" dirty="0">
                <a:latin typeface="Arial"/>
                <a:cs typeface="Arial"/>
              </a:rPr>
              <a:t>ةرطﯾﺳﻟا </a:t>
            </a:r>
            <a:r>
              <a:rPr sz="1200" b="1" spc="-5" dirty="0">
                <a:latin typeface="Arial"/>
                <a:cs typeface="Arial"/>
              </a:rPr>
              <a:t>ﺔﺳدﻧھ ةدﺎﻣ </a:t>
            </a:r>
            <a:r>
              <a:rPr sz="1200" b="1" dirty="0">
                <a:latin typeface="Arial"/>
                <a:cs typeface="Arial"/>
              </a:rPr>
              <a:t>تارﺿﺎ  </a:t>
            </a:r>
            <a:r>
              <a:rPr sz="1200" b="1" spc="-65" dirty="0">
                <a:latin typeface="Arial"/>
                <a:cs typeface="Arial"/>
              </a:rPr>
              <a:t>ﺔﯾﺣﺎﺑﺻاﻟﺔﺳارداﻟ– </a:t>
            </a:r>
            <a:r>
              <a:rPr sz="1200" b="1" spc="-5" dirty="0">
                <a:latin typeface="Arial"/>
                <a:cs typeface="Arial"/>
              </a:rPr>
              <a:t>ﺔﺛﻟﺎﺛﻟا </a:t>
            </a:r>
            <a:r>
              <a:rPr sz="1200" b="1" spc="-120" dirty="0">
                <a:latin typeface="Arial"/>
                <a:cs typeface="Arial"/>
              </a:rPr>
              <a:t>ﺔﻠﺣرﻣاﻟ  </a:t>
            </a:r>
            <a:r>
              <a:rPr sz="1200" b="1" spc="-125" dirty="0">
                <a:latin typeface="Arial"/>
                <a:cs typeface="Arial"/>
              </a:rPr>
              <a:t>ﻰﻟواﻷةرﺿﺎﺣﻣاﻟ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390"/>
              </a:lnSpc>
            </a:pPr>
            <a:r>
              <a:rPr sz="1200" b="1" spc="-400" dirty="0">
                <a:latin typeface="Arial"/>
                <a:cs typeface="Arial"/>
              </a:rPr>
              <a:t>------------------------------------------------------------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66509" y="10057040"/>
            <a:ext cx="3508375" cy="0"/>
          </a:xfrm>
          <a:custGeom>
            <a:avLst/>
            <a:gdLst/>
            <a:ahLst/>
            <a:cxnLst/>
            <a:rect l="l" t="t" r="r" b="b"/>
            <a:pathLst>
              <a:path w="3508375">
                <a:moveTo>
                  <a:pt x="0" y="0"/>
                </a:moveTo>
                <a:lnTo>
                  <a:pt x="3508248" y="0"/>
                </a:lnTo>
              </a:path>
            </a:pathLst>
          </a:custGeom>
          <a:ln w="45720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39661" y="10057040"/>
            <a:ext cx="3362325" cy="0"/>
          </a:xfrm>
          <a:custGeom>
            <a:avLst/>
            <a:gdLst/>
            <a:ahLst/>
            <a:cxnLst/>
            <a:rect l="l" t="t" r="r" b="b"/>
            <a:pathLst>
              <a:path w="3362325">
                <a:moveTo>
                  <a:pt x="0" y="0"/>
                </a:moveTo>
                <a:lnTo>
                  <a:pt x="3361944" y="0"/>
                </a:lnTo>
              </a:path>
            </a:pathLst>
          </a:custGeom>
          <a:ln w="45720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974756" y="10057040"/>
            <a:ext cx="3243580" cy="0"/>
          </a:xfrm>
          <a:custGeom>
            <a:avLst/>
            <a:gdLst/>
            <a:ahLst/>
            <a:cxnLst/>
            <a:rect l="l" t="t" r="r" b="b"/>
            <a:pathLst>
              <a:path w="3243579">
                <a:moveTo>
                  <a:pt x="0" y="0"/>
                </a:moveTo>
                <a:lnTo>
                  <a:pt x="3243071" y="0"/>
                </a:lnTo>
              </a:path>
            </a:pathLst>
          </a:custGeom>
          <a:ln w="45720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047909" y="10057040"/>
            <a:ext cx="3096895" cy="0"/>
          </a:xfrm>
          <a:custGeom>
            <a:avLst/>
            <a:gdLst/>
            <a:ahLst/>
            <a:cxnLst/>
            <a:rect l="l" t="t" r="r" b="b"/>
            <a:pathLst>
              <a:path w="3096895">
                <a:moveTo>
                  <a:pt x="0" y="0"/>
                </a:moveTo>
                <a:lnTo>
                  <a:pt x="3096767" y="0"/>
                </a:lnTo>
              </a:path>
            </a:pathLst>
          </a:custGeom>
          <a:ln w="45720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454689" y="318425"/>
            <a:ext cx="828039" cy="8125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53809" y="1234666"/>
            <a:ext cx="6781165" cy="6150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3845" marR="6985" indent="-179705">
              <a:lnSpc>
                <a:spcPct val="143300"/>
              </a:lnSpc>
              <a:buAutoNum type="arabicPlain"/>
              <a:tabLst>
                <a:tab pos="284480" algn="l"/>
              </a:tabLst>
            </a:pPr>
            <a:r>
              <a:rPr sz="1200" spc="-5" dirty="0">
                <a:latin typeface="Arial"/>
                <a:cs typeface="Arial"/>
              </a:rPr>
              <a:t>Setting </a:t>
            </a:r>
            <a:r>
              <a:rPr sz="1200" dirty="0">
                <a:latin typeface="Arial"/>
                <a:cs typeface="Arial"/>
              </a:rPr>
              <a:t>the </a:t>
            </a:r>
            <a:r>
              <a:rPr sz="1200" spc="-5" dirty="0">
                <a:latin typeface="Arial"/>
                <a:cs typeface="Arial"/>
              </a:rPr>
              <a:t>temperature using </a:t>
            </a:r>
            <a:r>
              <a:rPr sz="1200" dirty="0">
                <a:latin typeface="Arial"/>
                <a:cs typeface="Arial"/>
              </a:rPr>
              <a:t>the </a:t>
            </a:r>
            <a:r>
              <a:rPr sz="1200" spc="-5" dirty="0">
                <a:latin typeface="Arial"/>
                <a:cs typeface="Arial"/>
              </a:rPr>
              <a:t>remote control </a:t>
            </a:r>
            <a:r>
              <a:rPr sz="1200" dirty="0">
                <a:latin typeface="Arial"/>
                <a:cs typeface="Arial"/>
              </a:rPr>
              <a:t>= </a:t>
            </a:r>
            <a:r>
              <a:rPr sz="1200" spc="-5" dirty="0">
                <a:latin typeface="Arial"/>
                <a:cs typeface="Arial"/>
              </a:rPr>
              <a:t>assigning </a:t>
            </a:r>
            <a:r>
              <a:rPr sz="1200" dirty="0">
                <a:latin typeface="Arial"/>
                <a:cs typeface="Arial"/>
              </a:rPr>
              <a:t>a desired </a:t>
            </a:r>
            <a:r>
              <a:rPr sz="1200" spc="-5" dirty="0">
                <a:latin typeface="Arial"/>
                <a:cs typeface="Arial"/>
              </a:rPr>
              <a:t>output response </a:t>
            </a:r>
            <a:r>
              <a:rPr sz="1200" dirty="0">
                <a:latin typeface="Arial"/>
                <a:cs typeface="Arial"/>
              </a:rPr>
              <a:t>of the  </a:t>
            </a:r>
            <a:r>
              <a:rPr sz="1200" spc="-5" dirty="0">
                <a:latin typeface="Arial"/>
                <a:cs typeface="Arial"/>
              </a:rPr>
              <a:t>conditioner.</a:t>
            </a:r>
            <a:endParaRPr sz="1200" dirty="0">
              <a:latin typeface="Arial"/>
              <a:cs typeface="Arial"/>
            </a:endParaRPr>
          </a:p>
          <a:p>
            <a:pPr marL="283845" indent="-179705">
              <a:lnSpc>
                <a:spcPct val="100000"/>
              </a:lnSpc>
              <a:spcBef>
                <a:spcPts val="620"/>
              </a:spcBef>
              <a:buAutoNum type="arabicPlain"/>
              <a:tabLst>
                <a:tab pos="284480" algn="l"/>
              </a:tabLst>
            </a:pPr>
            <a:r>
              <a:rPr sz="1200" spc="-5" dirty="0">
                <a:latin typeface="Arial"/>
                <a:cs typeface="Arial"/>
              </a:rPr>
              <a:t>Process block in </a:t>
            </a:r>
            <a:r>
              <a:rPr sz="1200" dirty="0">
                <a:latin typeface="Arial"/>
                <a:cs typeface="Arial"/>
              </a:rPr>
              <a:t>Figure 1.2 = </a:t>
            </a:r>
            <a:r>
              <a:rPr sz="1200" spc="-10" dirty="0">
                <a:latin typeface="Arial"/>
                <a:cs typeface="Arial"/>
              </a:rPr>
              <a:t>the </a:t>
            </a:r>
            <a:r>
              <a:rPr sz="1200" spc="-5" dirty="0">
                <a:latin typeface="Arial"/>
                <a:cs typeface="Arial"/>
              </a:rPr>
              <a:t>air-conditioner (the motor plus</a:t>
            </a:r>
            <a:r>
              <a:rPr sz="1200" spc="7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everything).</a:t>
            </a:r>
            <a:endParaRPr sz="1200" dirty="0">
              <a:latin typeface="Arial"/>
              <a:cs typeface="Arial"/>
            </a:endParaRPr>
          </a:p>
          <a:p>
            <a:pPr marL="283845" marR="10160" indent="-179705">
              <a:lnSpc>
                <a:spcPct val="143300"/>
              </a:lnSpc>
              <a:buAutoNum type="arabicPlain"/>
              <a:tabLst>
                <a:tab pos="284480" algn="l"/>
              </a:tabLst>
            </a:pPr>
            <a:r>
              <a:rPr sz="1200" spc="-5" dirty="0">
                <a:latin typeface="Arial"/>
                <a:cs typeface="Arial"/>
              </a:rPr>
              <a:t>Measurement block in Figure </a:t>
            </a:r>
            <a:r>
              <a:rPr sz="1200" dirty="0">
                <a:latin typeface="Arial"/>
                <a:cs typeface="Arial"/>
              </a:rPr>
              <a:t>1.2 = the </a:t>
            </a:r>
            <a:r>
              <a:rPr sz="1200" spc="-5" dirty="0">
                <a:latin typeface="Arial"/>
                <a:cs typeface="Arial"/>
              </a:rPr>
              <a:t>temperature sensor in </a:t>
            </a:r>
            <a:r>
              <a:rPr sz="1200" dirty="0">
                <a:latin typeface="Arial"/>
                <a:cs typeface="Arial"/>
              </a:rPr>
              <a:t>the </a:t>
            </a:r>
            <a:r>
              <a:rPr sz="1200" spc="-5" dirty="0">
                <a:latin typeface="Arial"/>
                <a:cs typeface="Arial"/>
              </a:rPr>
              <a:t>air conditioner </a:t>
            </a:r>
            <a:r>
              <a:rPr sz="1200" spc="-10" dirty="0">
                <a:latin typeface="Arial"/>
                <a:cs typeface="Arial"/>
              </a:rPr>
              <a:t>which </a:t>
            </a:r>
            <a:r>
              <a:rPr sz="1200" spc="-5" dirty="0">
                <a:latin typeface="Arial"/>
                <a:cs typeface="Arial"/>
              </a:rPr>
              <a:t>is  measuring </a:t>
            </a:r>
            <a:r>
              <a:rPr sz="1200" dirty="0">
                <a:latin typeface="Arial"/>
                <a:cs typeface="Arial"/>
              </a:rPr>
              <a:t>the </a:t>
            </a:r>
            <a:r>
              <a:rPr sz="1200" spc="-5" dirty="0">
                <a:latin typeface="Arial"/>
                <a:cs typeface="Arial"/>
              </a:rPr>
              <a:t>temperature </a:t>
            </a:r>
            <a:r>
              <a:rPr sz="1200" dirty="0">
                <a:latin typeface="Arial"/>
                <a:cs typeface="Arial"/>
              </a:rPr>
              <a:t>of </a:t>
            </a:r>
            <a:r>
              <a:rPr sz="1200" spc="-10" dirty="0">
                <a:latin typeface="Arial"/>
                <a:cs typeface="Arial"/>
              </a:rPr>
              <a:t>the </a:t>
            </a:r>
            <a:r>
              <a:rPr sz="1200" spc="-5" dirty="0">
                <a:latin typeface="Arial"/>
                <a:cs typeface="Arial"/>
              </a:rPr>
              <a:t>room.</a:t>
            </a:r>
            <a:endParaRPr sz="1200" dirty="0">
              <a:latin typeface="Arial"/>
              <a:cs typeface="Arial"/>
            </a:endParaRPr>
          </a:p>
          <a:p>
            <a:pPr marL="283845" marR="6985" indent="-179705">
              <a:lnSpc>
                <a:spcPct val="143300"/>
              </a:lnSpc>
              <a:spcBef>
                <a:spcPts val="25"/>
              </a:spcBef>
              <a:buAutoNum type="arabicPlain"/>
              <a:tabLst>
                <a:tab pos="284480" algn="l"/>
              </a:tabLst>
            </a:pPr>
            <a:r>
              <a:rPr sz="1200" dirty="0">
                <a:latin typeface="Arial"/>
                <a:cs typeface="Arial"/>
              </a:rPr>
              <a:t>Comparison </a:t>
            </a:r>
            <a:r>
              <a:rPr sz="1200" spc="-5" dirty="0">
                <a:latin typeface="Arial"/>
                <a:cs typeface="Arial"/>
              </a:rPr>
              <a:t>in Figure </a:t>
            </a:r>
            <a:r>
              <a:rPr sz="1200" dirty="0">
                <a:latin typeface="Arial"/>
                <a:cs typeface="Arial"/>
              </a:rPr>
              <a:t>1.2 = </a:t>
            </a:r>
            <a:r>
              <a:rPr sz="1200" spc="-5" dirty="0">
                <a:latin typeface="Arial"/>
                <a:cs typeface="Arial"/>
              </a:rPr>
              <a:t>desired output (the temperature we assigned in </a:t>
            </a:r>
            <a:r>
              <a:rPr sz="1200" spc="-10" dirty="0">
                <a:latin typeface="Arial"/>
                <a:cs typeface="Arial"/>
              </a:rPr>
              <a:t>the </a:t>
            </a:r>
            <a:r>
              <a:rPr sz="1200" spc="-5" dirty="0">
                <a:latin typeface="Arial"/>
                <a:cs typeface="Arial"/>
              </a:rPr>
              <a:t>remote </a:t>
            </a:r>
            <a:r>
              <a:rPr sz="1200" spc="-10" dirty="0">
                <a:latin typeface="Arial"/>
                <a:cs typeface="Arial"/>
              </a:rPr>
              <a:t>control) </a:t>
            </a:r>
            <a:r>
              <a:rPr sz="1200" dirty="0">
                <a:latin typeface="Arial"/>
                <a:cs typeface="Arial"/>
              </a:rPr>
              <a:t>–  output </a:t>
            </a:r>
            <a:r>
              <a:rPr sz="1200" spc="-5" dirty="0">
                <a:latin typeface="Arial"/>
                <a:cs typeface="Arial"/>
              </a:rPr>
              <a:t>(the room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temperature).</a:t>
            </a:r>
            <a:endParaRPr sz="1200" dirty="0">
              <a:latin typeface="Arial"/>
              <a:cs typeface="Arial"/>
            </a:endParaRPr>
          </a:p>
          <a:p>
            <a:pPr marL="283845" marR="9525" indent="-179705">
              <a:lnSpc>
                <a:spcPct val="143300"/>
              </a:lnSpc>
              <a:buAutoNum type="arabicPlain"/>
              <a:tabLst>
                <a:tab pos="284480" algn="l"/>
              </a:tabLst>
            </a:pPr>
            <a:r>
              <a:rPr sz="1200" spc="-5" dirty="0">
                <a:latin typeface="Arial"/>
                <a:cs typeface="Arial"/>
              </a:rPr>
              <a:t>Controller in Figure </a:t>
            </a:r>
            <a:r>
              <a:rPr sz="1200" dirty="0">
                <a:latin typeface="Arial"/>
                <a:cs typeface="Arial"/>
              </a:rPr>
              <a:t>1.2 = a </a:t>
            </a:r>
            <a:r>
              <a:rPr sz="1200" spc="-5" dirty="0">
                <a:latin typeface="Arial"/>
                <a:cs typeface="Arial"/>
              </a:rPr>
              <a:t>device which will </a:t>
            </a:r>
            <a:r>
              <a:rPr sz="1200" dirty="0">
                <a:latin typeface="Arial"/>
                <a:cs typeface="Arial"/>
              </a:rPr>
              <a:t>turn ON or OFF </a:t>
            </a:r>
            <a:r>
              <a:rPr sz="1200" spc="-10" dirty="0">
                <a:latin typeface="Arial"/>
                <a:cs typeface="Arial"/>
              </a:rPr>
              <a:t>the </a:t>
            </a:r>
            <a:r>
              <a:rPr sz="1200" spc="-5" dirty="0">
                <a:latin typeface="Arial"/>
                <a:cs typeface="Arial"/>
              </a:rPr>
              <a:t>air conditioner according </a:t>
            </a:r>
            <a:r>
              <a:rPr sz="1200" spc="-15" dirty="0">
                <a:latin typeface="Arial"/>
                <a:cs typeface="Arial"/>
              </a:rPr>
              <a:t>to </a:t>
            </a:r>
            <a:r>
              <a:rPr sz="1200" dirty="0">
                <a:latin typeface="Arial"/>
                <a:cs typeface="Arial"/>
              </a:rPr>
              <a:t>the  </a:t>
            </a:r>
            <a:r>
              <a:rPr sz="1200" spc="-5" dirty="0">
                <a:latin typeface="Arial"/>
                <a:cs typeface="Arial"/>
              </a:rPr>
              <a:t>value </a:t>
            </a:r>
            <a:r>
              <a:rPr sz="1200" dirty="0">
                <a:latin typeface="Arial"/>
                <a:cs typeface="Arial"/>
              </a:rPr>
              <a:t>of </a:t>
            </a:r>
            <a:r>
              <a:rPr sz="1200" spc="-10" dirty="0">
                <a:latin typeface="Arial"/>
                <a:cs typeface="Arial"/>
              </a:rPr>
              <a:t>the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Comparison.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00" dirty="0">
              <a:latin typeface="Times New Roman"/>
              <a:cs typeface="Times New Roman"/>
            </a:endParaRPr>
          </a:p>
          <a:p>
            <a:pPr marL="12700" marR="6985" indent="457200" algn="just">
              <a:lnSpc>
                <a:spcPct val="143900"/>
              </a:lnSpc>
            </a:pPr>
            <a:r>
              <a:rPr sz="1200" dirty="0">
                <a:latin typeface="Arial"/>
                <a:cs typeface="Arial"/>
              </a:rPr>
              <a:t>Therefore, </a:t>
            </a:r>
            <a:r>
              <a:rPr sz="1200" spc="-10" dirty="0">
                <a:latin typeface="Arial"/>
                <a:cs typeface="Arial"/>
              </a:rPr>
              <a:t>when </a:t>
            </a:r>
            <a:r>
              <a:rPr sz="1200" spc="-5" dirty="0">
                <a:latin typeface="Arial"/>
                <a:cs typeface="Arial"/>
              </a:rPr>
              <a:t>there is </a:t>
            </a:r>
            <a:r>
              <a:rPr sz="1200" dirty="0">
                <a:latin typeface="Arial"/>
                <a:cs typeface="Arial"/>
              </a:rPr>
              <a:t>a </a:t>
            </a:r>
            <a:r>
              <a:rPr sz="1200" spc="-5" dirty="0">
                <a:latin typeface="Arial"/>
                <a:cs typeface="Arial"/>
              </a:rPr>
              <a:t>difference between </a:t>
            </a:r>
            <a:r>
              <a:rPr sz="1200" dirty="0">
                <a:latin typeface="Arial"/>
                <a:cs typeface="Arial"/>
              </a:rPr>
              <a:t>the </a:t>
            </a:r>
            <a:r>
              <a:rPr sz="1200" spc="-5" dirty="0">
                <a:latin typeface="Arial"/>
                <a:cs typeface="Arial"/>
              </a:rPr>
              <a:t>temperature we assigned in </a:t>
            </a:r>
            <a:r>
              <a:rPr sz="1200" dirty="0">
                <a:latin typeface="Arial"/>
                <a:cs typeface="Arial"/>
              </a:rPr>
              <a:t>the </a:t>
            </a:r>
            <a:r>
              <a:rPr sz="1200" spc="-5" dirty="0">
                <a:latin typeface="Arial"/>
                <a:cs typeface="Arial"/>
              </a:rPr>
              <a:t>remote  </a:t>
            </a:r>
            <a:r>
              <a:rPr sz="1200" dirty="0">
                <a:latin typeface="Arial"/>
                <a:cs typeface="Arial"/>
              </a:rPr>
              <a:t>control and the real </a:t>
            </a:r>
            <a:r>
              <a:rPr sz="1200" spc="-5" dirty="0">
                <a:latin typeface="Arial"/>
                <a:cs typeface="Arial"/>
              </a:rPr>
              <a:t>room temperature, </a:t>
            </a:r>
            <a:r>
              <a:rPr sz="1200" dirty="0">
                <a:latin typeface="Arial"/>
                <a:cs typeface="Arial"/>
              </a:rPr>
              <a:t>the </a:t>
            </a:r>
            <a:r>
              <a:rPr sz="1200" spc="-10" dirty="0">
                <a:latin typeface="Arial"/>
                <a:cs typeface="Arial"/>
              </a:rPr>
              <a:t>value </a:t>
            </a:r>
            <a:r>
              <a:rPr sz="1200" dirty="0">
                <a:latin typeface="Arial"/>
                <a:cs typeface="Arial"/>
              </a:rPr>
              <a:t>of the </a:t>
            </a:r>
            <a:r>
              <a:rPr sz="1200" spc="-5" dirty="0">
                <a:latin typeface="Arial"/>
                <a:cs typeface="Arial"/>
              </a:rPr>
              <a:t>comparison will </a:t>
            </a:r>
            <a:r>
              <a:rPr sz="1200" dirty="0">
                <a:latin typeface="Arial"/>
                <a:cs typeface="Arial"/>
              </a:rPr>
              <a:t>be </a:t>
            </a:r>
            <a:r>
              <a:rPr sz="1200" spc="-5" dirty="0">
                <a:latin typeface="Arial"/>
                <a:cs typeface="Arial"/>
              </a:rPr>
              <a:t>Non-Zero. So </a:t>
            </a:r>
            <a:r>
              <a:rPr sz="1200" dirty="0">
                <a:latin typeface="Arial"/>
                <a:cs typeface="Arial"/>
              </a:rPr>
              <a:t>that the  </a:t>
            </a:r>
            <a:r>
              <a:rPr sz="1200" spc="-5" dirty="0">
                <a:latin typeface="Arial"/>
                <a:cs typeface="Arial"/>
              </a:rPr>
              <a:t>controller will Turn </a:t>
            </a:r>
            <a:r>
              <a:rPr sz="1200" dirty="0">
                <a:latin typeface="Arial"/>
                <a:cs typeface="Arial"/>
              </a:rPr>
              <a:t>ON the </a:t>
            </a:r>
            <a:r>
              <a:rPr sz="1200" spc="-5" dirty="0">
                <a:latin typeface="Arial"/>
                <a:cs typeface="Arial"/>
              </a:rPr>
              <a:t>air conditioner </a:t>
            </a:r>
            <a:r>
              <a:rPr sz="1200" spc="-10" dirty="0">
                <a:latin typeface="Arial"/>
                <a:cs typeface="Arial"/>
              </a:rPr>
              <a:t>or </a:t>
            </a:r>
            <a:r>
              <a:rPr sz="1200" spc="-5" dirty="0">
                <a:latin typeface="Arial"/>
                <a:cs typeface="Arial"/>
              </a:rPr>
              <a:t>keeping it </a:t>
            </a:r>
            <a:r>
              <a:rPr sz="1200" dirty="0">
                <a:latin typeface="Arial"/>
                <a:cs typeface="Arial"/>
              </a:rPr>
              <a:t>ON </a:t>
            </a:r>
            <a:r>
              <a:rPr sz="1200" spc="-5" dirty="0">
                <a:latin typeface="Arial"/>
                <a:cs typeface="Arial"/>
              </a:rPr>
              <a:t>if it was </a:t>
            </a:r>
            <a:r>
              <a:rPr sz="1200" dirty="0">
                <a:latin typeface="Arial"/>
                <a:cs typeface="Arial"/>
              </a:rPr>
              <a:t>already </a:t>
            </a:r>
            <a:r>
              <a:rPr sz="1200" spc="-5" dirty="0">
                <a:latin typeface="Arial"/>
                <a:cs typeface="Arial"/>
              </a:rPr>
              <a:t>working. </a:t>
            </a:r>
            <a:r>
              <a:rPr sz="1200" spc="-10" dirty="0">
                <a:latin typeface="Arial"/>
                <a:cs typeface="Arial"/>
              </a:rPr>
              <a:t>Otherwise, </a:t>
            </a:r>
            <a:r>
              <a:rPr sz="1200" dirty="0">
                <a:latin typeface="Arial"/>
                <a:cs typeface="Arial"/>
              </a:rPr>
              <a:t>the  output </a:t>
            </a:r>
            <a:r>
              <a:rPr sz="1200" spc="-5" dirty="0">
                <a:latin typeface="Arial"/>
                <a:cs typeface="Arial"/>
              </a:rPr>
              <a:t>will </a:t>
            </a:r>
            <a:r>
              <a:rPr sz="1200" dirty="0">
                <a:latin typeface="Arial"/>
                <a:cs typeface="Arial"/>
              </a:rPr>
              <a:t>be </a:t>
            </a:r>
            <a:r>
              <a:rPr sz="1200" spc="-5" dirty="0">
                <a:latin typeface="Arial"/>
                <a:cs typeface="Arial"/>
              </a:rPr>
              <a:t>zero </a:t>
            </a:r>
            <a:r>
              <a:rPr sz="1200" spc="-10" dirty="0">
                <a:latin typeface="Arial"/>
                <a:cs typeface="Arial"/>
              </a:rPr>
              <a:t>and </a:t>
            </a:r>
            <a:r>
              <a:rPr sz="1200" dirty="0">
                <a:latin typeface="Arial"/>
                <a:cs typeface="Arial"/>
              </a:rPr>
              <a:t>the </a:t>
            </a:r>
            <a:r>
              <a:rPr sz="1200" spc="-10" dirty="0">
                <a:latin typeface="Arial"/>
                <a:cs typeface="Arial"/>
              </a:rPr>
              <a:t>controller </a:t>
            </a:r>
            <a:r>
              <a:rPr sz="1200" spc="-5" dirty="0">
                <a:latin typeface="Arial"/>
                <a:cs typeface="Arial"/>
              </a:rPr>
              <a:t>will turn </a:t>
            </a:r>
            <a:r>
              <a:rPr sz="1200" dirty="0">
                <a:latin typeface="Arial"/>
                <a:cs typeface="Arial"/>
              </a:rPr>
              <a:t>OFF </a:t>
            </a:r>
            <a:r>
              <a:rPr sz="1200" spc="-10" dirty="0">
                <a:latin typeface="Arial"/>
                <a:cs typeface="Arial"/>
              </a:rPr>
              <a:t>the</a:t>
            </a:r>
            <a:r>
              <a:rPr sz="1200" spc="8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device.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00" dirty="0">
              <a:latin typeface="Times New Roman"/>
              <a:cs typeface="Times New Roman"/>
            </a:endParaRPr>
          </a:p>
          <a:p>
            <a:pPr marL="12700" marR="5080" indent="457200" algn="just">
              <a:lnSpc>
                <a:spcPct val="143800"/>
              </a:lnSpc>
            </a:pPr>
            <a:r>
              <a:rPr sz="1200" spc="-5" dirty="0">
                <a:latin typeface="Arial"/>
                <a:cs typeface="Arial"/>
              </a:rPr>
              <a:t>Due </a:t>
            </a:r>
            <a:r>
              <a:rPr sz="1200" dirty="0">
                <a:latin typeface="Arial"/>
                <a:cs typeface="Arial"/>
              </a:rPr>
              <a:t>to the </a:t>
            </a:r>
            <a:r>
              <a:rPr sz="1200" spc="-5" dirty="0">
                <a:latin typeface="Arial"/>
                <a:cs typeface="Arial"/>
              </a:rPr>
              <a:t>increasing complexity </a:t>
            </a:r>
            <a:r>
              <a:rPr sz="1200" dirty="0">
                <a:latin typeface="Arial"/>
                <a:cs typeface="Arial"/>
              </a:rPr>
              <a:t>of the </a:t>
            </a:r>
            <a:r>
              <a:rPr sz="1200" spc="-5" dirty="0">
                <a:latin typeface="Arial"/>
                <a:cs typeface="Arial"/>
              </a:rPr>
              <a:t>system </a:t>
            </a:r>
            <a:r>
              <a:rPr sz="1200" dirty="0">
                <a:latin typeface="Arial"/>
                <a:cs typeface="Arial"/>
              </a:rPr>
              <a:t>under </a:t>
            </a:r>
            <a:r>
              <a:rPr sz="1200" spc="-5" dirty="0">
                <a:latin typeface="Arial"/>
                <a:cs typeface="Arial"/>
              </a:rPr>
              <a:t>control </a:t>
            </a:r>
            <a:r>
              <a:rPr sz="1200" dirty="0">
                <a:latin typeface="Arial"/>
                <a:cs typeface="Arial"/>
              </a:rPr>
              <a:t>and </a:t>
            </a:r>
            <a:r>
              <a:rPr sz="1200" spc="-10" dirty="0">
                <a:latin typeface="Arial"/>
                <a:cs typeface="Arial"/>
              </a:rPr>
              <a:t>the </a:t>
            </a:r>
            <a:r>
              <a:rPr sz="1200" spc="-5" dirty="0">
                <a:latin typeface="Arial"/>
                <a:cs typeface="Arial"/>
              </a:rPr>
              <a:t>interest in achieving  </a:t>
            </a:r>
            <a:r>
              <a:rPr sz="1200" dirty="0">
                <a:latin typeface="Arial"/>
                <a:cs typeface="Arial"/>
              </a:rPr>
              <a:t>optimum </a:t>
            </a:r>
            <a:r>
              <a:rPr sz="1200" spc="-5" dirty="0">
                <a:latin typeface="Arial"/>
                <a:cs typeface="Arial"/>
              </a:rPr>
              <a:t>performance, </a:t>
            </a:r>
            <a:r>
              <a:rPr sz="1200" dirty="0">
                <a:latin typeface="Arial"/>
                <a:cs typeface="Arial"/>
              </a:rPr>
              <a:t>the </a:t>
            </a:r>
            <a:r>
              <a:rPr sz="1200" spc="-5" dirty="0">
                <a:latin typeface="Arial"/>
                <a:cs typeface="Arial"/>
              </a:rPr>
              <a:t>importance </a:t>
            </a:r>
            <a:r>
              <a:rPr sz="1200" dirty="0">
                <a:latin typeface="Arial"/>
                <a:cs typeface="Arial"/>
              </a:rPr>
              <a:t>of </a:t>
            </a:r>
            <a:r>
              <a:rPr sz="1200" spc="-10" dirty="0">
                <a:latin typeface="Arial"/>
                <a:cs typeface="Arial"/>
              </a:rPr>
              <a:t>control </a:t>
            </a:r>
            <a:r>
              <a:rPr sz="1200" spc="-5" dirty="0">
                <a:latin typeface="Arial"/>
                <a:cs typeface="Arial"/>
              </a:rPr>
              <a:t>system engineering </a:t>
            </a:r>
            <a:r>
              <a:rPr sz="1200" dirty="0">
                <a:latin typeface="Arial"/>
                <a:cs typeface="Arial"/>
              </a:rPr>
              <a:t>has </a:t>
            </a:r>
            <a:r>
              <a:rPr sz="1200" spc="-5" dirty="0">
                <a:latin typeface="Arial"/>
                <a:cs typeface="Arial"/>
              </a:rPr>
              <a:t>grown in </a:t>
            </a:r>
            <a:r>
              <a:rPr sz="1200" dirty="0">
                <a:latin typeface="Arial"/>
                <a:cs typeface="Arial"/>
              </a:rPr>
              <a:t>the past decade.  </a:t>
            </a:r>
            <a:r>
              <a:rPr sz="1200" spc="-5" dirty="0">
                <a:latin typeface="Arial"/>
                <a:cs typeface="Arial"/>
              </a:rPr>
              <a:t>Furthermore,</a:t>
            </a:r>
            <a:r>
              <a:rPr sz="1200" spc="-9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as</a:t>
            </a:r>
            <a:r>
              <a:rPr sz="1200" spc="-9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systems</a:t>
            </a:r>
            <a:r>
              <a:rPr sz="1200" spc="-9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become</a:t>
            </a:r>
            <a:r>
              <a:rPr sz="1200" spc="-8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more</a:t>
            </a:r>
            <a:r>
              <a:rPr sz="1200" spc="-8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complex,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the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interrelationship</a:t>
            </a:r>
            <a:r>
              <a:rPr sz="1200" spc="-8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of</a:t>
            </a:r>
            <a:r>
              <a:rPr sz="1200" spc="-9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many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controlled</a:t>
            </a:r>
            <a:r>
              <a:rPr sz="1200" spc="-1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variables  </a:t>
            </a:r>
            <a:r>
              <a:rPr sz="1200" dirty="0">
                <a:latin typeface="Arial"/>
                <a:cs typeface="Arial"/>
              </a:rPr>
              <a:t>must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be</a:t>
            </a:r>
            <a:r>
              <a:rPr sz="1200" spc="-8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considered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</a:t>
            </a:r>
            <a:r>
              <a:rPr sz="1200" spc="-8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control</a:t>
            </a:r>
            <a:r>
              <a:rPr sz="1200" spc="-9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scheme.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block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diagram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depicting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a</a:t>
            </a:r>
            <a:r>
              <a:rPr sz="1200" b="1" spc="-8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multivariable</a:t>
            </a:r>
            <a:r>
              <a:rPr sz="1200" b="1" spc="-8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control</a:t>
            </a:r>
            <a:r>
              <a:rPr sz="1200" b="1" spc="-9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system  </a:t>
            </a:r>
            <a:r>
              <a:rPr sz="1200" spc="-5" dirty="0">
                <a:latin typeface="Arial"/>
                <a:cs typeface="Arial"/>
              </a:rPr>
              <a:t>is shown in Figure 1.3. </a:t>
            </a:r>
            <a:r>
              <a:rPr sz="1200" b="1" dirty="0">
                <a:latin typeface="Arial"/>
                <a:cs typeface="Arial"/>
              </a:rPr>
              <a:t>A </a:t>
            </a:r>
            <a:r>
              <a:rPr sz="1200" b="1" spc="-5" dirty="0">
                <a:latin typeface="Arial"/>
                <a:cs typeface="Arial"/>
              </a:rPr>
              <a:t>common example </a:t>
            </a:r>
            <a:r>
              <a:rPr sz="1200" b="1" spc="5" dirty="0">
                <a:latin typeface="Arial"/>
                <a:cs typeface="Arial"/>
              </a:rPr>
              <a:t>of </a:t>
            </a:r>
            <a:r>
              <a:rPr sz="1200" b="1" spc="-10" dirty="0">
                <a:latin typeface="Arial"/>
                <a:cs typeface="Arial"/>
              </a:rPr>
              <a:t>an </a:t>
            </a:r>
            <a:r>
              <a:rPr sz="1200" b="1" spc="-5" dirty="0">
                <a:latin typeface="Arial"/>
                <a:cs typeface="Arial"/>
              </a:rPr>
              <a:t>open-loop control system </a:t>
            </a:r>
            <a:r>
              <a:rPr sz="1200" spc="-5" dirty="0">
                <a:latin typeface="Arial"/>
                <a:cs typeface="Arial"/>
              </a:rPr>
              <a:t>is </a:t>
            </a:r>
            <a:r>
              <a:rPr sz="1200" dirty="0">
                <a:latin typeface="Arial"/>
                <a:cs typeface="Arial"/>
              </a:rPr>
              <a:t>an </a:t>
            </a:r>
            <a:r>
              <a:rPr sz="1200" spc="-10" dirty="0">
                <a:latin typeface="Arial"/>
                <a:cs typeface="Arial"/>
              </a:rPr>
              <a:t>electric </a:t>
            </a:r>
            <a:r>
              <a:rPr sz="1200" spc="-5" dirty="0">
                <a:latin typeface="Arial"/>
                <a:cs typeface="Arial"/>
              </a:rPr>
              <a:t>toaster  in </a:t>
            </a:r>
            <a:r>
              <a:rPr sz="1200" dirty="0">
                <a:latin typeface="Arial"/>
                <a:cs typeface="Arial"/>
              </a:rPr>
              <a:t>the </a:t>
            </a:r>
            <a:r>
              <a:rPr sz="1200" spc="-5" dirty="0">
                <a:latin typeface="Arial"/>
                <a:cs typeface="Arial"/>
              </a:rPr>
              <a:t>kitchen. </a:t>
            </a:r>
            <a:r>
              <a:rPr sz="1200" b="1" spc="-5" dirty="0">
                <a:latin typeface="Arial"/>
                <a:cs typeface="Arial"/>
              </a:rPr>
              <a:t>An example </a:t>
            </a:r>
            <a:r>
              <a:rPr sz="1200" b="1" spc="-10" dirty="0">
                <a:latin typeface="Arial"/>
                <a:cs typeface="Arial"/>
              </a:rPr>
              <a:t>of </a:t>
            </a:r>
            <a:r>
              <a:rPr sz="1200" b="1" dirty="0">
                <a:latin typeface="Arial"/>
                <a:cs typeface="Arial"/>
              </a:rPr>
              <a:t>a </a:t>
            </a:r>
            <a:r>
              <a:rPr sz="1200" b="1" spc="-5" dirty="0">
                <a:latin typeface="Arial"/>
                <a:cs typeface="Arial"/>
              </a:rPr>
              <a:t>closed-loop control </a:t>
            </a:r>
            <a:r>
              <a:rPr sz="1200" b="1" dirty="0">
                <a:latin typeface="Arial"/>
                <a:cs typeface="Arial"/>
              </a:rPr>
              <a:t>system </a:t>
            </a:r>
            <a:r>
              <a:rPr sz="1200" spc="-5" dirty="0">
                <a:latin typeface="Arial"/>
                <a:cs typeface="Arial"/>
              </a:rPr>
              <a:t>is </a:t>
            </a:r>
            <a:r>
              <a:rPr sz="1200" dirty="0">
                <a:latin typeface="Arial"/>
                <a:cs typeface="Arial"/>
              </a:rPr>
              <a:t>a person </a:t>
            </a:r>
            <a:r>
              <a:rPr sz="1200" spc="-5" dirty="0">
                <a:latin typeface="Arial"/>
                <a:cs typeface="Arial"/>
              </a:rPr>
              <a:t>steering </a:t>
            </a:r>
            <a:r>
              <a:rPr sz="1200" dirty="0">
                <a:latin typeface="Arial"/>
                <a:cs typeface="Arial"/>
              </a:rPr>
              <a:t>an </a:t>
            </a:r>
            <a:r>
              <a:rPr sz="1200" spc="-5" dirty="0">
                <a:latin typeface="Arial"/>
                <a:cs typeface="Arial"/>
              </a:rPr>
              <a:t>automobile  </a:t>
            </a:r>
            <a:r>
              <a:rPr sz="1200" dirty="0">
                <a:latin typeface="Arial"/>
                <a:cs typeface="Arial"/>
              </a:rPr>
              <a:t>(assuming </a:t>
            </a:r>
            <a:r>
              <a:rPr sz="1200" spc="-5" dirty="0">
                <a:latin typeface="Arial"/>
                <a:cs typeface="Arial"/>
              </a:rPr>
              <a:t>his </a:t>
            </a:r>
            <a:r>
              <a:rPr sz="1200" dirty="0">
                <a:latin typeface="Arial"/>
                <a:cs typeface="Arial"/>
              </a:rPr>
              <a:t>or </a:t>
            </a:r>
            <a:r>
              <a:rPr sz="1200" spc="-10" dirty="0">
                <a:latin typeface="Arial"/>
                <a:cs typeface="Arial"/>
              </a:rPr>
              <a:t>her </a:t>
            </a:r>
            <a:r>
              <a:rPr sz="1200" dirty="0">
                <a:latin typeface="Arial"/>
                <a:cs typeface="Arial"/>
              </a:rPr>
              <a:t>eyes are </a:t>
            </a:r>
            <a:r>
              <a:rPr sz="1200" spc="-5" dirty="0">
                <a:latin typeface="Arial"/>
                <a:cs typeface="Arial"/>
              </a:rPr>
              <a:t>open) </a:t>
            </a:r>
            <a:r>
              <a:rPr sz="1200" dirty="0">
                <a:latin typeface="Arial"/>
                <a:cs typeface="Arial"/>
              </a:rPr>
              <a:t>by </a:t>
            </a:r>
            <a:r>
              <a:rPr sz="1200" spc="-5" dirty="0">
                <a:latin typeface="Arial"/>
                <a:cs typeface="Arial"/>
              </a:rPr>
              <a:t>looking </a:t>
            </a:r>
            <a:r>
              <a:rPr sz="1200" dirty="0">
                <a:latin typeface="Arial"/>
                <a:cs typeface="Arial"/>
              </a:rPr>
              <a:t>at the </a:t>
            </a:r>
            <a:r>
              <a:rPr sz="1200" spc="-5" dirty="0">
                <a:latin typeface="Arial"/>
                <a:cs typeface="Arial"/>
              </a:rPr>
              <a:t>auto’s location </a:t>
            </a:r>
            <a:r>
              <a:rPr sz="1200" dirty="0">
                <a:latin typeface="Arial"/>
                <a:cs typeface="Arial"/>
              </a:rPr>
              <a:t>on the </a:t>
            </a:r>
            <a:r>
              <a:rPr sz="1200" spc="-5" dirty="0">
                <a:latin typeface="Arial"/>
                <a:cs typeface="Arial"/>
              </a:rPr>
              <a:t>road </a:t>
            </a:r>
            <a:r>
              <a:rPr sz="1200" dirty="0">
                <a:latin typeface="Arial"/>
                <a:cs typeface="Arial"/>
              </a:rPr>
              <a:t>and </a:t>
            </a:r>
            <a:r>
              <a:rPr sz="1200" spc="-5" dirty="0">
                <a:latin typeface="Arial"/>
                <a:cs typeface="Arial"/>
              </a:rPr>
              <a:t>making </a:t>
            </a:r>
            <a:r>
              <a:rPr sz="1200" dirty="0">
                <a:latin typeface="Arial"/>
                <a:cs typeface="Arial"/>
              </a:rPr>
              <a:t>the  </a:t>
            </a:r>
            <a:r>
              <a:rPr sz="1200" spc="-5" dirty="0">
                <a:latin typeface="Arial"/>
                <a:cs typeface="Arial"/>
              </a:rPr>
              <a:t>appropriate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adjustments.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The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introduction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of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feedback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enables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us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control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desired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output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and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can  improve accuracy, but </a:t>
            </a:r>
            <a:r>
              <a:rPr sz="1200" spc="-5" dirty="0">
                <a:latin typeface="Arial"/>
                <a:cs typeface="Arial"/>
              </a:rPr>
              <a:t>it requires attention </a:t>
            </a:r>
            <a:r>
              <a:rPr sz="1200" dirty="0">
                <a:latin typeface="Arial"/>
                <a:cs typeface="Arial"/>
              </a:rPr>
              <a:t>to </a:t>
            </a:r>
            <a:r>
              <a:rPr sz="1200" spc="-10" dirty="0">
                <a:latin typeface="Arial"/>
                <a:cs typeface="Arial"/>
              </a:rPr>
              <a:t>the </a:t>
            </a:r>
            <a:r>
              <a:rPr sz="1200" spc="-5" dirty="0">
                <a:latin typeface="Arial"/>
                <a:cs typeface="Arial"/>
              </a:rPr>
              <a:t>issue </a:t>
            </a:r>
            <a:r>
              <a:rPr sz="1200" dirty="0">
                <a:latin typeface="Arial"/>
                <a:cs typeface="Arial"/>
              </a:rPr>
              <a:t>of </a:t>
            </a:r>
            <a:r>
              <a:rPr sz="1200" spc="-5" dirty="0">
                <a:latin typeface="Arial"/>
                <a:cs typeface="Arial"/>
              </a:rPr>
              <a:t>stability </a:t>
            </a:r>
            <a:r>
              <a:rPr sz="1200" dirty="0">
                <a:latin typeface="Arial"/>
                <a:cs typeface="Arial"/>
              </a:rPr>
              <a:t>of </a:t>
            </a:r>
            <a:r>
              <a:rPr sz="1200" spc="-5" dirty="0">
                <a:latin typeface="Arial"/>
                <a:cs typeface="Arial"/>
              </a:rPr>
              <a:t>response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[1].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53809" y="9583077"/>
            <a:ext cx="2722880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Figure 1.3: </a:t>
            </a:r>
            <a:r>
              <a:rPr sz="1200" spc="-5" dirty="0">
                <a:latin typeface="Arial"/>
                <a:cs typeface="Arial"/>
              </a:rPr>
              <a:t>Multivariable control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system.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78447" y="7734713"/>
            <a:ext cx="6039942" cy="17811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algn="r" defTabSz="914400" rtl="1" eaLnBrk="1" latinLnBrk="0" hangingPunct="1"/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5" dirty="0"/>
              <a:t>2</a:t>
            </a:fld>
            <a:endParaRPr spc="-5" dirty="0"/>
          </a:p>
        </p:txBody>
      </p: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6B94A6CA-BDF8-6243-81AE-0877F82D5689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639"/>
              </a:lnSpc>
            </a:pPr>
            <a:r>
              <a:rPr lang="en-GB" spc="-5"/>
              <a:t>.</a:t>
            </a:r>
            <a:endParaRPr lang="en-GB" spc="-165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4359364" y="920662"/>
            <a:ext cx="2820670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400" dirty="0">
                <a:latin typeface="Arial"/>
                <a:cs typeface="Arial"/>
              </a:rPr>
              <a:t>-------------------------------------------------------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54689" y="318425"/>
            <a:ext cx="920750" cy="812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00">
              <a:latin typeface="Times New Roman"/>
              <a:cs typeface="Times New Roman"/>
            </a:endParaRPr>
          </a:p>
          <a:p>
            <a:pPr marL="2540">
              <a:lnSpc>
                <a:spcPct val="100000"/>
              </a:lnSpc>
            </a:pPr>
            <a:r>
              <a:rPr sz="1200" b="1" spc="-400" dirty="0">
                <a:latin typeface="Arial"/>
                <a:cs typeface="Arial"/>
              </a:rPr>
              <a:t>------------------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66509" y="10057040"/>
            <a:ext cx="3508375" cy="0"/>
          </a:xfrm>
          <a:custGeom>
            <a:avLst/>
            <a:gdLst/>
            <a:ahLst/>
            <a:cxnLst/>
            <a:rect l="l" t="t" r="r" b="b"/>
            <a:pathLst>
              <a:path w="3508375">
                <a:moveTo>
                  <a:pt x="0" y="0"/>
                </a:moveTo>
                <a:lnTo>
                  <a:pt x="3508248" y="0"/>
                </a:lnTo>
              </a:path>
            </a:pathLst>
          </a:custGeom>
          <a:ln w="45720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39661" y="10057040"/>
            <a:ext cx="3362325" cy="0"/>
          </a:xfrm>
          <a:custGeom>
            <a:avLst/>
            <a:gdLst/>
            <a:ahLst/>
            <a:cxnLst/>
            <a:rect l="l" t="t" r="r" b="b"/>
            <a:pathLst>
              <a:path w="3362325">
                <a:moveTo>
                  <a:pt x="0" y="0"/>
                </a:moveTo>
                <a:lnTo>
                  <a:pt x="3361944" y="0"/>
                </a:lnTo>
              </a:path>
            </a:pathLst>
          </a:custGeom>
          <a:ln w="45720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974756" y="10057040"/>
            <a:ext cx="3243580" cy="0"/>
          </a:xfrm>
          <a:custGeom>
            <a:avLst/>
            <a:gdLst/>
            <a:ahLst/>
            <a:cxnLst/>
            <a:rect l="l" t="t" r="r" b="b"/>
            <a:pathLst>
              <a:path w="3243579">
                <a:moveTo>
                  <a:pt x="0" y="0"/>
                </a:moveTo>
                <a:lnTo>
                  <a:pt x="3243071" y="0"/>
                </a:lnTo>
              </a:path>
            </a:pathLst>
          </a:custGeom>
          <a:ln w="45720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047909" y="10057040"/>
            <a:ext cx="3096895" cy="0"/>
          </a:xfrm>
          <a:custGeom>
            <a:avLst/>
            <a:gdLst/>
            <a:ahLst/>
            <a:cxnLst/>
            <a:rect l="l" t="t" r="r" b="b"/>
            <a:pathLst>
              <a:path w="3096895">
                <a:moveTo>
                  <a:pt x="0" y="0"/>
                </a:moveTo>
                <a:lnTo>
                  <a:pt x="3096767" y="0"/>
                </a:lnTo>
              </a:path>
            </a:pathLst>
          </a:custGeom>
          <a:ln w="45720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454689" y="318425"/>
            <a:ext cx="828039" cy="8125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53809" y="1313853"/>
            <a:ext cx="6779895" cy="22155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5" dirty="0">
                <a:latin typeface="Arial"/>
                <a:cs typeface="Arial"/>
              </a:rPr>
              <a:t>History </a:t>
            </a:r>
            <a:r>
              <a:rPr sz="1200" b="1" spc="-10" dirty="0">
                <a:latin typeface="Arial"/>
                <a:cs typeface="Arial"/>
              </a:rPr>
              <a:t>of </a:t>
            </a:r>
            <a:r>
              <a:rPr sz="1200" b="1" spc="-5" dirty="0">
                <a:latin typeface="Arial"/>
                <a:cs typeface="Arial"/>
              </a:rPr>
              <a:t>Automatic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Control.</a:t>
            </a:r>
            <a:endParaRPr sz="1200">
              <a:latin typeface="Arial"/>
              <a:cs typeface="Arial"/>
            </a:endParaRPr>
          </a:p>
          <a:p>
            <a:pPr marL="12700" marR="5080" indent="457200" algn="just">
              <a:lnSpc>
                <a:spcPct val="143300"/>
              </a:lnSpc>
            </a:pPr>
            <a:r>
              <a:rPr sz="1200" dirty="0">
                <a:latin typeface="Arial"/>
                <a:cs typeface="Arial"/>
              </a:rPr>
              <a:t>The </a:t>
            </a:r>
            <a:r>
              <a:rPr sz="1200" spc="-5" dirty="0">
                <a:latin typeface="Arial"/>
                <a:cs typeface="Arial"/>
              </a:rPr>
              <a:t>automatic control was simply </a:t>
            </a:r>
            <a:r>
              <a:rPr sz="1200" dirty="0">
                <a:latin typeface="Arial"/>
                <a:cs typeface="Arial"/>
              </a:rPr>
              <a:t>used </a:t>
            </a:r>
            <a:r>
              <a:rPr sz="1200" spc="-5" dirty="0">
                <a:latin typeface="Arial"/>
                <a:cs typeface="Arial"/>
              </a:rPr>
              <a:t>in </a:t>
            </a:r>
            <a:r>
              <a:rPr sz="1200" spc="-10" dirty="0">
                <a:latin typeface="Arial"/>
                <a:cs typeface="Arial"/>
              </a:rPr>
              <a:t>the </a:t>
            </a:r>
            <a:r>
              <a:rPr sz="1200" dirty="0">
                <a:latin typeface="Arial"/>
                <a:cs typeface="Arial"/>
              </a:rPr>
              <a:t>very </a:t>
            </a:r>
            <a:r>
              <a:rPr sz="1200" spc="-5" dirty="0">
                <a:latin typeface="Arial"/>
                <a:cs typeface="Arial"/>
              </a:rPr>
              <a:t>ancient world like Mesopotamia (Iraq),  Egypt, </a:t>
            </a:r>
            <a:r>
              <a:rPr sz="1200" dirty="0">
                <a:latin typeface="Arial"/>
                <a:cs typeface="Arial"/>
              </a:rPr>
              <a:t>and </a:t>
            </a:r>
            <a:r>
              <a:rPr sz="1200" spc="-5" dirty="0">
                <a:latin typeface="Arial"/>
                <a:cs typeface="Arial"/>
              </a:rPr>
              <a:t>Greece. </a:t>
            </a:r>
            <a:r>
              <a:rPr sz="1200" dirty="0">
                <a:latin typeface="Arial"/>
                <a:cs typeface="Arial"/>
              </a:rPr>
              <a:t>In </a:t>
            </a:r>
            <a:r>
              <a:rPr sz="1200" spc="-5" dirty="0">
                <a:latin typeface="Arial"/>
                <a:cs typeface="Arial"/>
              </a:rPr>
              <a:t>addition, </a:t>
            </a:r>
            <a:r>
              <a:rPr sz="1200" dirty="0">
                <a:latin typeface="Arial"/>
                <a:cs typeface="Arial"/>
              </a:rPr>
              <a:t>the first </a:t>
            </a:r>
            <a:r>
              <a:rPr sz="1200" spc="-5" dirty="0">
                <a:latin typeface="Arial"/>
                <a:cs typeface="Arial"/>
              </a:rPr>
              <a:t>feedback </a:t>
            </a:r>
            <a:r>
              <a:rPr sz="1200" dirty="0">
                <a:latin typeface="Arial"/>
                <a:cs typeface="Arial"/>
              </a:rPr>
              <a:t>system to </a:t>
            </a:r>
            <a:r>
              <a:rPr sz="1200" spc="-10" dirty="0">
                <a:latin typeface="Arial"/>
                <a:cs typeface="Arial"/>
              </a:rPr>
              <a:t>be </a:t>
            </a:r>
            <a:r>
              <a:rPr sz="1200" spc="-5" dirty="0">
                <a:latin typeface="Arial"/>
                <a:cs typeface="Arial"/>
              </a:rPr>
              <a:t>invented in modern Europe was </a:t>
            </a:r>
            <a:r>
              <a:rPr sz="1200" dirty="0">
                <a:latin typeface="Arial"/>
                <a:cs typeface="Arial"/>
              </a:rPr>
              <a:t>the  </a:t>
            </a:r>
            <a:r>
              <a:rPr sz="1200" spc="-5" dirty="0">
                <a:latin typeface="Arial"/>
                <a:cs typeface="Arial"/>
              </a:rPr>
              <a:t>temperature regulator </a:t>
            </a:r>
            <a:r>
              <a:rPr sz="1200" dirty="0">
                <a:latin typeface="Arial"/>
                <a:cs typeface="Arial"/>
              </a:rPr>
              <a:t>of </a:t>
            </a:r>
            <a:r>
              <a:rPr sz="1200" spc="-5" dirty="0">
                <a:latin typeface="Arial"/>
                <a:cs typeface="Arial"/>
              </a:rPr>
              <a:t>Cornelis Drebbel (1572–1633) </a:t>
            </a:r>
            <a:r>
              <a:rPr sz="1200" dirty="0">
                <a:latin typeface="Arial"/>
                <a:cs typeface="Arial"/>
              </a:rPr>
              <a:t>of </a:t>
            </a:r>
            <a:r>
              <a:rPr sz="1200" spc="-5" dirty="0">
                <a:latin typeface="Arial"/>
                <a:cs typeface="Arial"/>
              </a:rPr>
              <a:t>Holland. Dennis Papin </a:t>
            </a:r>
            <a:r>
              <a:rPr sz="1200" spc="-10" dirty="0">
                <a:latin typeface="Arial"/>
                <a:cs typeface="Arial"/>
              </a:rPr>
              <a:t>invented </a:t>
            </a:r>
            <a:r>
              <a:rPr sz="1200" dirty="0">
                <a:latin typeface="Arial"/>
                <a:cs typeface="Arial"/>
              </a:rPr>
              <a:t>the first  pressure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regulator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for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steam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boilers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1681.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Papin’s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pressure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regulator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was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form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of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safety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regulator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sz="1200" spc="-5" dirty="0">
                <a:latin typeface="Arial"/>
                <a:cs typeface="Arial"/>
              </a:rPr>
              <a:t>similar </a:t>
            </a:r>
            <a:r>
              <a:rPr sz="1200" dirty="0">
                <a:latin typeface="Arial"/>
                <a:cs typeface="Arial"/>
              </a:rPr>
              <a:t>to a </a:t>
            </a:r>
            <a:r>
              <a:rPr sz="1200" spc="-5" dirty="0">
                <a:latin typeface="Arial"/>
                <a:cs typeface="Arial"/>
              </a:rPr>
              <a:t>pressure-cooker </a:t>
            </a:r>
            <a:r>
              <a:rPr sz="1200" spc="-10" dirty="0">
                <a:latin typeface="Arial"/>
                <a:cs typeface="Arial"/>
              </a:rPr>
              <a:t>valve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[1].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8255" indent="457200" algn="just">
              <a:lnSpc>
                <a:spcPct val="145000"/>
              </a:lnSpc>
            </a:pPr>
            <a:r>
              <a:rPr sz="1200" b="1" spc="5" dirty="0">
                <a:latin typeface="Arial"/>
                <a:cs typeface="Arial"/>
              </a:rPr>
              <a:t>The </a:t>
            </a:r>
            <a:r>
              <a:rPr sz="1200" b="1" spc="-10" dirty="0">
                <a:latin typeface="Arial"/>
                <a:cs typeface="Arial"/>
              </a:rPr>
              <a:t>first </a:t>
            </a:r>
            <a:r>
              <a:rPr sz="1200" b="1" spc="-5" dirty="0">
                <a:latin typeface="Arial"/>
                <a:cs typeface="Arial"/>
              </a:rPr>
              <a:t>automatic </a:t>
            </a:r>
            <a:r>
              <a:rPr sz="1200" b="1" dirty="0">
                <a:latin typeface="Arial"/>
                <a:cs typeface="Arial"/>
              </a:rPr>
              <a:t>feedback </a:t>
            </a:r>
            <a:r>
              <a:rPr sz="1200" b="1" spc="-5" dirty="0">
                <a:latin typeface="Arial"/>
                <a:cs typeface="Arial"/>
              </a:rPr>
              <a:t>controller </a:t>
            </a:r>
            <a:r>
              <a:rPr sz="1200" spc="-5" dirty="0">
                <a:latin typeface="Arial"/>
                <a:cs typeface="Arial"/>
              </a:rPr>
              <a:t>used in </a:t>
            </a:r>
            <a:r>
              <a:rPr sz="1200" dirty="0">
                <a:latin typeface="Arial"/>
                <a:cs typeface="Arial"/>
              </a:rPr>
              <a:t>an </a:t>
            </a:r>
            <a:r>
              <a:rPr sz="1200" spc="-5" dirty="0">
                <a:latin typeface="Arial"/>
                <a:cs typeface="Arial"/>
              </a:rPr>
              <a:t>industrial process is generally agreed </a:t>
            </a:r>
            <a:r>
              <a:rPr sz="1200" spc="-15" dirty="0">
                <a:latin typeface="Arial"/>
                <a:cs typeface="Arial"/>
              </a:rPr>
              <a:t>to  </a:t>
            </a:r>
            <a:r>
              <a:rPr sz="1200" dirty="0">
                <a:latin typeface="Arial"/>
                <a:cs typeface="Arial"/>
              </a:rPr>
              <a:t>be James </a:t>
            </a:r>
            <a:r>
              <a:rPr sz="1200" spc="-10" dirty="0">
                <a:latin typeface="Arial"/>
                <a:cs typeface="Arial"/>
              </a:rPr>
              <a:t>Watt’s </a:t>
            </a:r>
            <a:r>
              <a:rPr sz="1200" spc="-5" dirty="0">
                <a:latin typeface="Arial"/>
                <a:cs typeface="Arial"/>
              </a:rPr>
              <a:t>flyball governor, developed </a:t>
            </a:r>
            <a:r>
              <a:rPr sz="1200" spc="-15" dirty="0">
                <a:latin typeface="Arial"/>
                <a:cs typeface="Arial"/>
              </a:rPr>
              <a:t>in </a:t>
            </a:r>
            <a:r>
              <a:rPr sz="1200" dirty="0">
                <a:latin typeface="Arial"/>
                <a:cs typeface="Arial"/>
              </a:rPr>
              <a:t>1769 </a:t>
            </a:r>
            <a:r>
              <a:rPr sz="1200" spc="-10" dirty="0">
                <a:latin typeface="Arial"/>
                <a:cs typeface="Arial"/>
              </a:rPr>
              <a:t>for </a:t>
            </a:r>
            <a:r>
              <a:rPr sz="1200" spc="-5" dirty="0">
                <a:latin typeface="Arial"/>
                <a:cs typeface="Arial"/>
              </a:rPr>
              <a:t>controlling </a:t>
            </a:r>
            <a:r>
              <a:rPr sz="1200" spc="-10" dirty="0">
                <a:latin typeface="Arial"/>
                <a:cs typeface="Arial"/>
              </a:rPr>
              <a:t>the </a:t>
            </a:r>
            <a:r>
              <a:rPr sz="1200" spc="-5" dirty="0">
                <a:latin typeface="Arial"/>
                <a:cs typeface="Arial"/>
              </a:rPr>
              <a:t>speed </a:t>
            </a:r>
            <a:r>
              <a:rPr sz="1200" dirty="0">
                <a:latin typeface="Arial"/>
                <a:cs typeface="Arial"/>
              </a:rPr>
              <a:t>of a </a:t>
            </a:r>
            <a:r>
              <a:rPr sz="1200" spc="-5" dirty="0">
                <a:latin typeface="Arial"/>
                <a:cs typeface="Arial"/>
              </a:rPr>
              <a:t>steam engine</a:t>
            </a:r>
            <a:r>
              <a:rPr sz="1200" spc="1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[1].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66073" y="8930805"/>
            <a:ext cx="2552065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Figure 1.4: </a:t>
            </a:r>
            <a:r>
              <a:rPr sz="1200" spc="-5" dirty="0">
                <a:latin typeface="Arial"/>
                <a:cs typeface="Arial"/>
              </a:rPr>
              <a:t>Watt’s flyball governor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[1].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88974" y="3791699"/>
            <a:ext cx="5930264" cy="49714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5" dirty="0"/>
              <a:t>3</a:t>
            </a:fld>
            <a:endParaRPr spc="-5" dirty="0"/>
          </a:p>
        </p:txBody>
      </p: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C2124F4A-F9A2-5246-8CB1-C5C70B80108F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639"/>
              </a:lnSpc>
            </a:pPr>
            <a:r>
              <a:rPr lang="en-GB" spc="-5"/>
              <a:t>.</a:t>
            </a:r>
            <a:endParaRPr lang="en-GB" spc="-165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98191" y="404533"/>
            <a:ext cx="1616710" cy="36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9570" marR="5080" indent="-357505">
              <a:lnSpc>
                <a:spcPts val="1390"/>
              </a:lnSpc>
              <a:tabLst>
                <a:tab pos="1034415" algn="l"/>
              </a:tabLst>
            </a:pPr>
            <a:r>
              <a:rPr sz="1200" b="1" dirty="0">
                <a:latin typeface="Arial"/>
                <a:cs typeface="Arial"/>
              </a:rPr>
              <a:t>ﻲﻣﻠﻌﻟا </a:t>
            </a:r>
            <a:r>
              <a:rPr sz="1200" b="1" spc="-5" dirty="0">
                <a:latin typeface="Arial"/>
                <a:cs typeface="Arial"/>
              </a:rPr>
              <a:t>ثﺣﺑﻟاو ﻲﻟﺎﻌﻟا مﯾﻠﻌﺗﻟا </a:t>
            </a:r>
            <a:r>
              <a:rPr sz="1200" b="1" dirty="0">
                <a:latin typeface="Arial"/>
                <a:cs typeface="Arial"/>
              </a:rPr>
              <a:t>ةرا  </a:t>
            </a:r>
            <a:r>
              <a:rPr sz="1200" b="1" spc="-5" dirty="0">
                <a:latin typeface="Arial"/>
                <a:cs typeface="Arial"/>
              </a:rPr>
              <a:t>ﺔﺳدﻧﮭﻟا </a:t>
            </a:r>
            <a:r>
              <a:rPr sz="1200" b="1" spc="5" dirty="0">
                <a:latin typeface="Arial"/>
                <a:cs typeface="Arial"/>
              </a:rPr>
              <a:t>ﺔﯾ	</a:t>
            </a:r>
            <a:r>
              <a:rPr sz="1200" b="1" dirty="0">
                <a:latin typeface="Arial"/>
                <a:cs typeface="Arial"/>
              </a:rPr>
              <a:t>- </a:t>
            </a:r>
            <a:r>
              <a:rPr sz="1200" b="1" spc="-5" dirty="0">
                <a:latin typeface="Arial"/>
                <a:cs typeface="Arial"/>
              </a:rPr>
              <a:t>ﻰﻟﺎﯾد</a:t>
            </a:r>
            <a:r>
              <a:rPr sz="1200" b="1" spc="-7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ﺔﻌﻣ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34541" y="743877"/>
            <a:ext cx="1849755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691005" algn="l"/>
              </a:tabLst>
            </a:pPr>
            <a:r>
              <a:rPr sz="1200" b="1" spc="-30" dirty="0">
                <a:latin typeface="Arial"/>
                <a:cs typeface="Arial"/>
              </a:rPr>
              <a:t>ﺔﯾﺋﺎﺑرﮭﻛاﻟنﺋﺎﻛﻣﻟاو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ةردﻘﻟا</a:t>
            </a:r>
            <a:r>
              <a:rPr sz="1200" b="1" spc="2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ﺔﺳد	</a:t>
            </a:r>
            <a:r>
              <a:rPr sz="1200" b="1" spc="-495" dirty="0">
                <a:latin typeface="Arial"/>
                <a:cs typeface="Arial"/>
              </a:rPr>
              <a:t>مﻗﺳ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59364" y="920662"/>
            <a:ext cx="2820670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400" dirty="0">
                <a:latin typeface="Arial"/>
                <a:cs typeface="Arial"/>
              </a:rPr>
              <a:t>-------------------------------------------------------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54689" y="318425"/>
            <a:ext cx="920750" cy="812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00">
              <a:latin typeface="Times New Roman"/>
              <a:cs typeface="Times New Roman"/>
            </a:endParaRPr>
          </a:p>
          <a:p>
            <a:pPr marL="2540">
              <a:lnSpc>
                <a:spcPct val="100000"/>
              </a:lnSpc>
            </a:pPr>
            <a:r>
              <a:rPr sz="1200" b="1" spc="-400" dirty="0">
                <a:latin typeface="Arial"/>
                <a:cs typeface="Arial"/>
              </a:rPr>
              <a:t>------------------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1826" y="401038"/>
            <a:ext cx="3021965" cy="717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8745" marR="1188085" indent="-72390" algn="ctr">
              <a:lnSpc>
                <a:spcPct val="95800"/>
              </a:lnSpc>
            </a:pPr>
            <a:r>
              <a:rPr sz="1200" b="1" dirty="0">
                <a:latin typeface="Arial"/>
                <a:cs typeface="Arial"/>
              </a:rPr>
              <a:t>ةرطﯾﺳﻟا </a:t>
            </a:r>
            <a:r>
              <a:rPr sz="1200" b="1" spc="-5" dirty="0">
                <a:latin typeface="Arial"/>
                <a:cs typeface="Arial"/>
              </a:rPr>
              <a:t>ﺔﺳدﻧھ ةدﺎﻣ </a:t>
            </a:r>
            <a:r>
              <a:rPr sz="1200" b="1" dirty="0">
                <a:latin typeface="Arial"/>
                <a:cs typeface="Arial"/>
              </a:rPr>
              <a:t>تارﺿﺎ  </a:t>
            </a:r>
            <a:r>
              <a:rPr sz="1200" b="1" spc="-65" dirty="0">
                <a:latin typeface="Arial"/>
                <a:cs typeface="Arial"/>
              </a:rPr>
              <a:t>ﺔﯾﺣﺎﺑﺻاﻟﺔﺳارداﻟ– </a:t>
            </a:r>
            <a:r>
              <a:rPr sz="1200" b="1" spc="-5" dirty="0">
                <a:latin typeface="Arial"/>
                <a:cs typeface="Arial"/>
              </a:rPr>
              <a:t>ﺔﺛﻟﺎﺛﻟا </a:t>
            </a:r>
            <a:r>
              <a:rPr sz="1200" b="1" spc="-120" dirty="0">
                <a:latin typeface="Arial"/>
                <a:cs typeface="Arial"/>
              </a:rPr>
              <a:t>ﺔﻠﺣرﻣاﻟ  </a:t>
            </a:r>
            <a:r>
              <a:rPr sz="1200" b="1" spc="-125" dirty="0">
                <a:latin typeface="Arial"/>
                <a:cs typeface="Arial"/>
              </a:rPr>
              <a:t>ﻰﻟواﻷةرﺿﺎﺣﻣاﻟ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390"/>
              </a:lnSpc>
            </a:pPr>
            <a:r>
              <a:rPr sz="1200" b="1" spc="-400" dirty="0">
                <a:latin typeface="Arial"/>
                <a:cs typeface="Arial"/>
              </a:rPr>
              <a:t>------------------------------------------------------------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66509" y="10057040"/>
            <a:ext cx="3508375" cy="0"/>
          </a:xfrm>
          <a:custGeom>
            <a:avLst/>
            <a:gdLst/>
            <a:ahLst/>
            <a:cxnLst/>
            <a:rect l="l" t="t" r="r" b="b"/>
            <a:pathLst>
              <a:path w="3508375">
                <a:moveTo>
                  <a:pt x="0" y="0"/>
                </a:moveTo>
                <a:lnTo>
                  <a:pt x="3508248" y="0"/>
                </a:lnTo>
              </a:path>
            </a:pathLst>
          </a:custGeom>
          <a:ln w="45720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39661" y="10057040"/>
            <a:ext cx="3362325" cy="0"/>
          </a:xfrm>
          <a:custGeom>
            <a:avLst/>
            <a:gdLst/>
            <a:ahLst/>
            <a:cxnLst/>
            <a:rect l="l" t="t" r="r" b="b"/>
            <a:pathLst>
              <a:path w="3362325">
                <a:moveTo>
                  <a:pt x="0" y="0"/>
                </a:moveTo>
                <a:lnTo>
                  <a:pt x="3361944" y="0"/>
                </a:lnTo>
              </a:path>
            </a:pathLst>
          </a:custGeom>
          <a:ln w="45720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974756" y="10057040"/>
            <a:ext cx="3243580" cy="0"/>
          </a:xfrm>
          <a:custGeom>
            <a:avLst/>
            <a:gdLst/>
            <a:ahLst/>
            <a:cxnLst/>
            <a:rect l="l" t="t" r="r" b="b"/>
            <a:pathLst>
              <a:path w="3243579">
                <a:moveTo>
                  <a:pt x="0" y="0"/>
                </a:moveTo>
                <a:lnTo>
                  <a:pt x="3243071" y="0"/>
                </a:lnTo>
              </a:path>
            </a:pathLst>
          </a:custGeom>
          <a:ln w="45720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047909" y="10057040"/>
            <a:ext cx="3096895" cy="0"/>
          </a:xfrm>
          <a:custGeom>
            <a:avLst/>
            <a:gdLst/>
            <a:ahLst/>
            <a:cxnLst/>
            <a:rect l="l" t="t" r="r" b="b"/>
            <a:pathLst>
              <a:path w="3096895">
                <a:moveTo>
                  <a:pt x="0" y="0"/>
                </a:moveTo>
                <a:lnTo>
                  <a:pt x="3096767" y="0"/>
                </a:lnTo>
              </a:path>
            </a:pathLst>
          </a:custGeom>
          <a:ln w="45720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454689" y="318425"/>
            <a:ext cx="828039" cy="8125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53809" y="1234666"/>
            <a:ext cx="6779259" cy="801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457200" algn="just">
              <a:lnSpc>
                <a:spcPct val="143300"/>
              </a:lnSpc>
            </a:pPr>
            <a:r>
              <a:rPr sz="1200" dirty="0">
                <a:latin typeface="Arial"/>
                <a:cs typeface="Arial"/>
              </a:rPr>
              <a:t>The </a:t>
            </a:r>
            <a:r>
              <a:rPr sz="1200" spc="-5" dirty="0">
                <a:latin typeface="Arial"/>
                <a:cs typeface="Arial"/>
              </a:rPr>
              <a:t>first historical feedback </a:t>
            </a:r>
            <a:r>
              <a:rPr sz="1200" dirty="0">
                <a:latin typeface="Arial"/>
                <a:cs typeface="Arial"/>
              </a:rPr>
              <a:t>system, </a:t>
            </a:r>
            <a:r>
              <a:rPr sz="1200" spc="-5" dirty="0">
                <a:latin typeface="Arial"/>
                <a:cs typeface="Arial"/>
              </a:rPr>
              <a:t>claimed </a:t>
            </a:r>
            <a:r>
              <a:rPr sz="1200" dirty="0">
                <a:latin typeface="Arial"/>
                <a:cs typeface="Arial"/>
              </a:rPr>
              <a:t>by </a:t>
            </a:r>
            <a:r>
              <a:rPr sz="1200" spc="-5" dirty="0">
                <a:latin typeface="Arial"/>
                <a:cs typeface="Arial"/>
              </a:rPr>
              <a:t>Russia, is </a:t>
            </a:r>
            <a:r>
              <a:rPr sz="1200" dirty="0">
                <a:latin typeface="Arial"/>
                <a:cs typeface="Arial"/>
              </a:rPr>
              <a:t>the </a:t>
            </a:r>
            <a:r>
              <a:rPr sz="1200" spc="-5" dirty="0">
                <a:latin typeface="Arial"/>
                <a:cs typeface="Arial"/>
              </a:rPr>
              <a:t>water-level float regulator </a:t>
            </a:r>
            <a:r>
              <a:rPr sz="1200" spc="-10" dirty="0">
                <a:latin typeface="Arial"/>
                <a:cs typeface="Arial"/>
              </a:rPr>
              <a:t>said 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have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been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invented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by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I.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Polzunov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1765.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level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regulator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system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is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shown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Figure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1.5.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  </a:t>
            </a:r>
            <a:r>
              <a:rPr sz="1200" spc="-5" dirty="0">
                <a:latin typeface="Arial"/>
                <a:cs typeface="Arial"/>
              </a:rPr>
              <a:t>float </a:t>
            </a:r>
            <a:r>
              <a:rPr sz="1200" dirty="0">
                <a:latin typeface="Arial"/>
                <a:cs typeface="Arial"/>
              </a:rPr>
              <a:t>detects the </a:t>
            </a:r>
            <a:r>
              <a:rPr sz="1200" spc="-10" dirty="0">
                <a:latin typeface="Arial"/>
                <a:cs typeface="Arial"/>
              </a:rPr>
              <a:t>water </a:t>
            </a:r>
            <a:r>
              <a:rPr sz="1200" spc="-5" dirty="0">
                <a:latin typeface="Arial"/>
                <a:cs typeface="Arial"/>
              </a:rPr>
              <a:t>level </a:t>
            </a:r>
            <a:r>
              <a:rPr sz="1200" dirty="0">
                <a:latin typeface="Arial"/>
                <a:cs typeface="Arial"/>
              </a:rPr>
              <a:t>and </a:t>
            </a:r>
            <a:r>
              <a:rPr sz="1200" spc="-5" dirty="0">
                <a:latin typeface="Arial"/>
                <a:cs typeface="Arial"/>
              </a:rPr>
              <a:t>controls </a:t>
            </a:r>
            <a:r>
              <a:rPr sz="1200" spc="-10" dirty="0">
                <a:latin typeface="Arial"/>
                <a:cs typeface="Arial"/>
              </a:rPr>
              <a:t>the valve </a:t>
            </a:r>
            <a:r>
              <a:rPr sz="1200" dirty="0">
                <a:latin typeface="Arial"/>
                <a:cs typeface="Arial"/>
              </a:rPr>
              <a:t>that </a:t>
            </a:r>
            <a:r>
              <a:rPr sz="1200" spc="-5" dirty="0">
                <a:latin typeface="Arial"/>
                <a:cs typeface="Arial"/>
              </a:rPr>
              <a:t>covers </a:t>
            </a:r>
            <a:r>
              <a:rPr sz="1200" dirty="0">
                <a:latin typeface="Arial"/>
                <a:cs typeface="Arial"/>
              </a:rPr>
              <a:t>the </a:t>
            </a:r>
            <a:r>
              <a:rPr sz="1200" spc="-5" dirty="0">
                <a:latin typeface="Arial"/>
                <a:cs typeface="Arial"/>
              </a:rPr>
              <a:t>water </a:t>
            </a:r>
            <a:r>
              <a:rPr sz="1200" spc="-10" dirty="0">
                <a:latin typeface="Arial"/>
                <a:cs typeface="Arial"/>
              </a:rPr>
              <a:t>inlet </a:t>
            </a:r>
            <a:r>
              <a:rPr sz="1200" spc="-5" dirty="0">
                <a:latin typeface="Arial"/>
                <a:cs typeface="Arial"/>
              </a:rPr>
              <a:t>in </a:t>
            </a:r>
            <a:r>
              <a:rPr sz="1200" spc="-10" dirty="0">
                <a:latin typeface="Arial"/>
                <a:cs typeface="Arial"/>
              </a:rPr>
              <a:t>the </a:t>
            </a:r>
            <a:r>
              <a:rPr sz="1200" spc="-5" dirty="0">
                <a:latin typeface="Arial"/>
                <a:cs typeface="Arial"/>
              </a:rPr>
              <a:t>boiler</a:t>
            </a:r>
            <a:r>
              <a:rPr sz="1200" spc="16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[1].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44153" y="5815749"/>
            <a:ext cx="2799080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Figure 1.5: </a:t>
            </a:r>
            <a:r>
              <a:rPr sz="1200" spc="-5" dirty="0">
                <a:latin typeface="Arial"/>
                <a:cs typeface="Arial"/>
              </a:rPr>
              <a:t>Water-level float regulator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[1].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000224" y="2299560"/>
            <a:ext cx="3704511" cy="33578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5" dirty="0"/>
              <a:t>4</a:t>
            </a:fld>
            <a:endParaRPr spc="-5" dirty="0"/>
          </a:p>
        </p:txBody>
      </p: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8EDD5B08-B02A-5249-B42E-78ABFBEE5629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639"/>
              </a:lnSpc>
            </a:pPr>
            <a:r>
              <a:rPr lang="en-GB" spc="-5"/>
              <a:t>.</a:t>
            </a:r>
            <a:endParaRPr lang="en-GB" spc="-165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98191" y="404533"/>
            <a:ext cx="1616710" cy="36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9570" marR="5080" indent="-357505">
              <a:lnSpc>
                <a:spcPts val="1390"/>
              </a:lnSpc>
              <a:tabLst>
                <a:tab pos="1034415" algn="l"/>
              </a:tabLst>
            </a:pPr>
            <a:r>
              <a:rPr sz="1200" b="1" dirty="0">
                <a:latin typeface="Arial"/>
                <a:cs typeface="Arial"/>
              </a:rPr>
              <a:t>ﻲﻣﻠﻌﻟا </a:t>
            </a:r>
            <a:r>
              <a:rPr sz="1200" b="1" spc="-5" dirty="0">
                <a:latin typeface="Arial"/>
                <a:cs typeface="Arial"/>
              </a:rPr>
              <a:t>ثﺣﺑﻟاو ﻲﻟﺎﻌﻟا مﯾﻠﻌﺗﻟا </a:t>
            </a:r>
            <a:r>
              <a:rPr sz="1200" b="1" dirty="0">
                <a:latin typeface="Arial"/>
                <a:cs typeface="Arial"/>
              </a:rPr>
              <a:t>ةرا  </a:t>
            </a:r>
            <a:r>
              <a:rPr sz="1200" b="1" spc="-5" dirty="0">
                <a:latin typeface="Arial"/>
                <a:cs typeface="Arial"/>
              </a:rPr>
              <a:t>ﺔﺳدﻧﮭﻟا </a:t>
            </a:r>
            <a:r>
              <a:rPr sz="1200" b="1" spc="5" dirty="0">
                <a:latin typeface="Arial"/>
                <a:cs typeface="Arial"/>
              </a:rPr>
              <a:t>ﺔﯾ	</a:t>
            </a:r>
            <a:r>
              <a:rPr sz="1200" b="1" dirty="0">
                <a:latin typeface="Arial"/>
                <a:cs typeface="Arial"/>
              </a:rPr>
              <a:t>- </a:t>
            </a:r>
            <a:r>
              <a:rPr sz="1200" b="1" spc="-5" dirty="0">
                <a:latin typeface="Arial"/>
                <a:cs typeface="Arial"/>
              </a:rPr>
              <a:t>ﻰﻟﺎﯾد</a:t>
            </a:r>
            <a:r>
              <a:rPr sz="1200" b="1" spc="-7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ﺔﻌﻣ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34541" y="743877"/>
            <a:ext cx="1849755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691005" algn="l"/>
              </a:tabLst>
            </a:pPr>
            <a:r>
              <a:rPr sz="1200" b="1" spc="-30" dirty="0">
                <a:latin typeface="Arial"/>
                <a:cs typeface="Arial"/>
              </a:rPr>
              <a:t>ﺔﯾﺋﺎﺑرﮭﻛاﻟنﺋﺎﻛﻣﻟاو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ةردﻘﻟا</a:t>
            </a:r>
            <a:r>
              <a:rPr sz="1200" b="1" spc="2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ﺔﺳد	</a:t>
            </a:r>
            <a:r>
              <a:rPr sz="1200" b="1" spc="-495" dirty="0">
                <a:latin typeface="Arial"/>
                <a:cs typeface="Arial"/>
              </a:rPr>
              <a:t>مﻗﺳ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59364" y="920662"/>
            <a:ext cx="2820670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400" dirty="0">
                <a:latin typeface="Arial"/>
                <a:cs typeface="Arial"/>
              </a:rPr>
              <a:t>-------------------------------------------------------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54689" y="318425"/>
            <a:ext cx="920750" cy="812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00">
              <a:latin typeface="Times New Roman"/>
              <a:cs typeface="Times New Roman"/>
            </a:endParaRPr>
          </a:p>
          <a:p>
            <a:pPr marL="2540">
              <a:lnSpc>
                <a:spcPct val="100000"/>
              </a:lnSpc>
            </a:pPr>
            <a:r>
              <a:rPr sz="1200" b="1" spc="-400" dirty="0">
                <a:latin typeface="Arial"/>
                <a:cs typeface="Arial"/>
              </a:rPr>
              <a:t>------------------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1826" y="401038"/>
            <a:ext cx="3021965" cy="717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8745" marR="1188085" indent="-72390" algn="ctr">
              <a:lnSpc>
                <a:spcPct val="95800"/>
              </a:lnSpc>
            </a:pPr>
            <a:r>
              <a:rPr sz="1200" b="1" dirty="0">
                <a:latin typeface="Arial"/>
                <a:cs typeface="Arial"/>
              </a:rPr>
              <a:t>ةرطﯾﺳﻟا </a:t>
            </a:r>
            <a:r>
              <a:rPr sz="1200" b="1" spc="-5" dirty="0">
                <a:latin typeface="Arial"/>
                <a:cs typeface="Arial"/>
              </a:rPr>
              <a:t>ﺔﺳدﻧھ ةدﺎﻣ </a:t>
            </a:r>
            <a:r>
              <a:rPr sz="1200" b="1" dirty="0">
                <a:latin typeface="Arial"/>
                <a:cs typeface="Arial"/>
              </a:rPr>
              <a:t>تارﺿﺎ  </a:t>
            </a:r>
            <a:r>
              <a:rPr sz="1200" b="1" spc="-65" dirty="0">
                <a:latin typeface="Arial"/>
                <a:cs typeface="Arial"/>
              </a:rPr>
              <a:t>ﺔﯾﺣﺎﺑﺻاﻟﺔﺳارداﻟ– </a:t>
            </a:r>
            <a:r>
              <a:rPr sz="1200" b="1" spc="-5" dirty="0">
                <a:latin typeface="Arial"/>
                <a:cs typeface="Arial"/>
              </a:rPr>
              <a:t>ﺔﺛﻟﺎﺛﻟا </a:t>
            </a:r>
            <a:r>
              <a:rPr sz="1200" b="1" spc="-120" dirty="0">
                <a:latin typeface="Arial"/>
                <a:cs typeface="Arial"/>
              </a:rPr>
              <a:t>ﺔﻠﺣرﻣاﻟ  </a:t>
            </a:r>
            <a:r>
              <a:rPr sz="1200" b="1" spc="-125" dirty="0">
                <a:latin typeface="Arial"/>
                <a:cs typeface="Arial"/>
              </a:rPr>
              <a:t>ﻰﻟواﻷةرﺿﺎﺣﻣاﻟ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390"/>
              </a:lnSpc>
            </a:pPr>
            <a:r>
              <a:rPr sz="1200" b="1" spc="-400" dirty="0">
                <a:latin typeface="Arial"/>
                <a:cs typeface="Arial"/>
              </a:rPr>
              <a:t>------------------------------------------------------------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66509" y="10057040"/>
            <a:ext cx="3508375" cy="0"/>
          </a:xfrm>
          <a:custGeom>
            <a:avLst/>
            <a:gdLst/>
            <a:ahLst/>
            <a:cxnLst/>
            <a:rect l="l" t="t" r="r" b="b"/>
            <a:pathLst>
              <a:path w="3508375">
                <a:moveTo>
                  <a:pt x="0" y="0"/>
                </a:moveTo>
                <a:lnTo>
                  <a:pt x="3508248" y="0"/>
                </a:lnTo>
              </a:path>
            </a:pathLst>
          </a:custGeom>
          <a:ln w="45720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39661" y="10057040"/>
            <a:ext cx="3362325" cy="0"/>
          </a:xfrm>
          <a:custGeom>
            <a:avLst/>
            <a:gdLst/>
            <a:ahLst/>
            <a:cxnLst/>
            <a:rect l="l" t="t" r="r" b="b"/>
            <a:pathLst>
              <a:path w="3362325">
                <a:moveTo>
                  <a:pt x="0" y="0"/>
                </a:moveTo>
                <a:lnTo>
                  <a:pt x="3361944" y="0"/>
                </a:lnTo>
              </a:path>
            </a:pathLst>
          </a:custGeom>
          <a:ln w="45720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974756" y="10057040"/>
            <a:ext cx="3243580" cy="0"/>
          </a:xfrm>
          <a:custGeom>
            <a:avLst/>
            <a:gdLst/>
            <a:ahLst/>
            <a:cxnLst/>
            <a:rect l="l" t="t" r="r" b="b"/>
            <a:pathLst>
              <a:path w="3243579">
                <a:moveTo>
                  <a:pt x="0" y="0"/>
                </a:moveTo>
                <a:lnTo>
                  <a:pt x="3243071" y="0"/>
                </a:lnTo>
              </a:path>
            </a:pathLst>
          </a:custGeom>
          <a:ln w="45720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047909" y="10057040"/>
            <a:ext cx="3096895" cy="0"/>
          </a:xfrm>
          <a:custGeom>
            <a:avLst/>
            <a:gdLst/>
            <a:ahLst/>
            <a:cxnLst/>
            <a:rect l="l" t="t" r="r" b="b"/>
            <a:pathLst>
              <a:path w="3096895">
                <a:moveTo>
                  <a:pt x="0" y="0"/>
                </a:moveTo>
                <a:lnTo>
                  <a:pt x="3096767" y="0"/>
                </a:lnTo>
              </a:path>
            </a:pathLst>
          </a:custGeom>
          <a:ln w="45720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454689" y="318425"/>
            <a:ext cx="828039" cy="8125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535849" y="1313853"/>
            <a:ext cx="4612640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Table </a:t>
            </a:r>
            <a:r>
              <a:rPr sz="1200" spc="-10" dirty="0">
                <a:latin typeface="Arial"/>
                <a:cs typeface="Arial"/>
              </a:rPr>
              <a:t>1.1: </a:t>
            </a:r>
            <a:r>
              <a:rPr sz="1200" spc="-5" dirty="0">
                <a:latin typeface="Arial"/>
                <a:cs typeface="Arial"/>
              </a:rPr>
              <a:t>Selected Historical Developments </a:t>
            </a:r>
            <a:r>
              <a:rPr sz="1200" dirty="0">
                <a:latin typeface="Arial"/>
                <a:cs typeface="Arial"/>
              </a:rPr>
              <a:t>of Control </a:t>
            </a:r>
            <a:r>
              <a:rPr sz="1200" spc="-5" dirty="0">
                <a:latin typeface="Arial"/>
                <a:cs typeface="Arial"/>
              </a:rPr>
              <a:t>Systems</a:t>
            </a:r>
            <a:r>
              <a:rPr sz="1200" spc="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[1].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53809" y="7287993"/>
            <a:ext cx="6776720" cy="15049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457200" algn="just">
              <a:lnSpc>
                <a:spcPct val="143300"/>
              </a:lnSpc>
            </a:pPr>
            <a:r>
              <a:rPr sz="1200" dirty="0">
                <a:latin typeface="Arial"/>
                <a:cs typeface="Arial"/>
              </a:rPr>
              <a:t>Control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systems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are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used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to</a:t>
            </a:r>
            <a:r>
              <a:rPr sz="1200" b="1" spc="-3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achieve</a:t>
            </a:r>
            <a:r>
              <a:rPr sz="1200" b="1" spc="-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(1)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increased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productivity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and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(2)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improved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performance  </a:t>
            </a:r>
            <a:r>
              <a:rPr sz="1200" dirty="0">
                <a:latin typeface="Arial"/>
                <a:cs typeface="Arial"/>
              </a:rPr>
              <a:t>of a </a:t>
            </a:r>
            <a:r>
              <a:rPr sz="1200" spc="-5" dirty="0">
                <a:latin typeface="Arial"/>
                <a:cs typeface="Arial"/>
              </a:rPr>
              <a:t>device </a:t>
            </a:r>
            <a:r>
              <a:rPr sz="1200" dirty="0">
                <a:latin typeface="Arial"/>
                <a:cs typeface="Arial"/>
              </a:rPr>
              <a:t>or </a:t>
            </a:r>
            <a:r>
              <a:rPr sz="1200" spc="-5" dirty="0">
                <a:latin typeface="Arial"/>
                <a:cs typeface="Arial"/>
              </a:rPr>
              <a:t>system. Automation is </a:t>
            </a:r>
            <a:r>
              <a:rPr sz="1200" spc="-10" dirty="0">
                <a:latin typeface="Arial"/>
                <a:cs typeface="Arial"/>
              </a:rPr>
              <a:t>used </a:t>
            </a:r>
            <a:r>
              <a:rPr sz="1200" dirty="0">
                <a:latin typeface="Arial"/>
                <a:cs typeface="Arial"/>
              </a:rPr>
              <a:t>to </a:t>
            </a:r>
            <a:r>
              <a:rPr sz="1200" spc="-5" dirty="0">
                <a:latin typeface="Arial"/>
                <a:cs typeface="Arial"/>
              </a:rPr>
              <a:t>improve productivity </a:t>
            </a:r>
            <a:r>
              <a:rPr sz="1200" dirty="0">
                <a:latin typeface="Arial"/>
                <a:cs typeface="Arial"/>
              </a:rPr>
              <a:t>and </a:t>
            </a:r>
            <a:r>
              <a:rPr sz="1200" spc="-5" dirty="0">
                <a:latin typeface="Arial"/>
                <a:cs typeface="Arial"/>
              </a:rPr>
              <a:t>obtain high-quality</a:t>
            </a:r>
            <a:r>
              <a:rPr sz="1200" spc="114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products.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 indent="457200" algn="just">
              <a:lnSpc>
                <a:spcPct val="143300"/>
              </a:lnSpc>
            </a:pPr>
            <a:r>
              <a:rPr sz="1200" b="1" spc="-5" dirty="0">
                <a:latin typeface="Arial"/>
                <a:cs typeface="Arial"/>
              </a:rPr>
              <a:t>Automation </a:t>
            </a:r>
            <a:r>
              <a:rPr sz="1200" spc="-5" dirty="0">
                <a:latin typeface="Arial"/>
                <a:cs typeface="Arial"/>
              </a:rPr>
              <a:t>is </a:t>
            </a:r>
            <a:r>
              <a:rPr sz="1200" dirty="0">
                <a:latin typeface="Arial"/>
                <a:cs typeface="Arial"/>
              </a:rPr>
              <a:t>the </a:t>
            </a:r>
            <a:r>
              <a:rPr sz="1200" spc="-5" dirty="0">
                <a:latin typeface="Arial"/>
                <a:cs typeface="Arial"/>
              </a:rPr>
              <a:t>automatic operation </a:t>
            </a:r>
            <a:r>
              <a:rPr sz="1200" dirty="0">
                <a:latin typeface="Arial"/>
                <a:cs typeface="Arial"/>
              </a:rPr>
              <a:t>or </a:t>
            </a:r>
            <a:r>
              <a:rPr sz="1200" spc="-10" dirty="0">
                <a:latin typeface="Arial"/>
                <a:cs typeface="Arial"/>
              </a:rPr>
              <a:t>control </a:t>
            </a:r>
            <a:r>
              <a:rPr sz="1200" dirty="0">
                <a:latin typeface="Arial"/>
                <a:cs typeface="Arial"/>
              </a:rPr>
              <a:t>of a </a:t>
            </a:r>
            <a:r>
              <a:rPr sz="1200" spc="-5" dirty="0">
                <a:latin typeface="Arial"/>
                <a:cs typeface="Arial"/>
              </a:rPr>
              <a:t>process, device, </a:t>
            </a:r>
            <a:r>
              <a:rPr sz="1200" dirty="0">
                <a:latin typeface="Arial"/>
                <a:cs typeface="Arial"/>
              </a:rPr>
              <a:t>or </a:t>
            </a:r>
            <a:r>
              <a:rPr sz="1200" spc="-5" dirty="0">
                <a:latin typeface="Arial"/>
                <a:cs typeface="Arial"/>
              </a:rPr>
              <a:t>system. We utilize  </a:t>
            </a:r>
            <a:r>
              <a:rPr sz="1200" dirty="0">
                <a:latin typeface="Arial"/>
                <a:cs typeface="Arial"/>
              </a:rPr>
              <a:t>automatic </a:t>
            </a:r>
            <a:r>
              <a:rPr sz="1200" spc="-5" dirty="0">
                <a:latin typeface="Arial"/>
                <a:cs typeface="Arial"/>
              </a:rPr>
              <a:t>control </a:t>
            </a:r>
            <a:r>
              <a:rPr sz="1200" dirty="0">
                <a:latin typeface="Arial"/>
                <a:cs typeface="Arial"/>
              </a:rPr>
              <a:t>of machines </a:t>
            </a:r>
            <a:r>
              <a:rPr sz="1200" spc="-10" dirty="0">
                <a:latin typeface="Arial"/>
                <a:cs typeface="Arial"/>
              </a:rPr>
              <a:t>and </a:t>
            </a:r>
            <a:r>
              <a:rPr sz="1200" spc="-5" dirty="0">
                <a:latin typeface="Arial"/>
                <a:cs typeface="Arial"/>
              </a:rPr>
              <a:t>processes </a:t>
            </a:r>
            <a:r>
              <a:rPr sz="1200" dirty="0">
                <a:latin typeface="Arial"/>
                <a:cs typeface="Arial"/>
              </a:rPr>
              <a:t>to </a:t>
            </a:r>
            <a:r>
              <a:rPr sz="1200" spc="-5" dirty="0">
                <a:latin typeface="Arial"/>
                <a:cs typeface="Arial"/>
              </a:rPr>
              <a:t>produce </a:t>
            </a:r>
            <a:r>
              <a:rPr sz="1200" dirty="0">
                <a:latin typeface="Arial"/>
                <a:cs typeface="Arial"/>
              </a:rPr>
              <a:t>a </a:t>
            </a:r>
            <a:r>
              <a:rPr sz="1200" spc="-5" dirty="0">
                <a:latin typeface="Arial"/>
                <a:cs typeface="Arial"/>
              </a:rPr>
              <a:t>product within specified </a:t>
            </a:r>
            <a:r>
              <a:rPr sz="1200" spc="-10" dirty="0">
                <a:latin typeface="Arial"/>
                <a:cs typeface="Arial"/>
              </a:rPr>
              <a:t>tolerances </a:t>
            </a:r>
            <a:r>
              <a:rPr sz="1200" dirty="0">
                <a:latin typeface="Arial"/>
                <a:cs typeface="Arial"/>
              </a:rPr>
              <a:t>and to  </a:t>
            </a:r>
            <a:r>
              <a:rPr sz="1200" spc="-5" dirty="0">
                <a:latin typeface="Arial"/>
                <a:cs typeface="Arial"/>
              </a:rPr>
              <a:t>achieve high precision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[1].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78447" y="1686203"/>
            <a:ext cx="6751955" cy="54368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5" dirty="0"/>
              <a:t>5</a:t>
            </a:fld>
            <a:endParaRPr spc="-5" dirty="0"/>
          </a:p>
        </p:txBody>
      </p: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48A94C2F-AB2E-C04E-A874-DB90D86B8DCA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639"/>
              </a:lnSpc>
            </a:pPr>
            <a:r>
              <a:rPr lang="en-GB" spc="-5"/>
              <a:t>.</a:t>
            </a:r>
            <a:endParaRPr lang="en-GB" spc="-165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98191" y="404533"/>
            <a:ext cx="1616710" cy="36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9570" marR="5080" indent="-357505">
              <a:lnSpc>
                <a:spcPts val="1390"/>
              </a:lnSpc>
              <a:tabLst>
                <a:tab pos="1034415" algn="l"/>
              </a:tabLst>
            </a:pPr>
            <a:r>
              <a:rPr sz="1200" b="1" dirty="0">
                <a:latin typeface="Arial"/>
                <a:cs typeface="Arial"/>
              </a:rPr>
              <a:t>ﻲﻣﻠﻌﻟا </a:t>
            </a:r>
            <a:r>
              <a:rPr sz="1200" b="1" spc="-5" dirty="0">
                <a:latin typeface="Arial"/>
                <a:cs typeface="Arial"/>
              </a:rPr>
              <a:t>ثﺣﺑﻟاو ﻲﻟﺎﻌﻟا مﯾﻠﻌﺗﻟا </a:t>
            </a:r>
            <a:r>
              <a:rPr sz="1200" b="1" dirty="0">
                <a:latin typeface="Arial"/>
                <a:cs typeface="Arial"/>
              </a:rPr>
              <a:t>ةرا  </a:t>
            </a:r>
            <a:r>
              <a:rPr sz="1200" b="1" spc="-5" dirty="0">
                <a:latin typeface="Arial"/>
                <a:cs typeface="Arial"/>
              </a:rPr>
              <a:t>ﺔﺳدﻧﮭﻟا </a:t>
            </a:r>
            <a:r>
              <a:rPr sz="1200" b="1" spc="5" dirty="0">
                <a:latin typeface="Arial"/>
                <a:cs typeface="Arial"/>
              </a:rPr>
              <a:t>ﺔﯾ	</a:t>
            </a:r>
            <a:r>
              <a:rPr sz="1200" b="1" dirty="0">
                <a:latin typeface="Arial"/>
                <a:cs typeface="Arial"/>
              </a:rPr>
              <a:t>- </a:t>
            </a:r>
            <a:r>
              <a:rPr sz="1200" b="1" spc="-5" dirty="0">
                <a:latin typeface="Arial"/>
                <a:cs typeface="Arial"/>
              </a:rPr>
              <a:t>ﻰﻟﺎﯾد</a:t>
            </a:r>
            <a:r>
              <a:rPr sz="1200" b="1" spc="-7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ﺔﻌﻣ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34541" y="743877"/>
            <a:ext cx="1849755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691005" algn="l"/>
              </a:tabLst>
            </a:pPr>
            <a:r>
              <a:rPr sz="1200" b="1" spc="-30" dirty="0">
                <a:latin typeface="Arial"/>
                <a:cs typeface="Arial"/>
              </a:rPr>
              <a:t>ﺔﯾﺋﺎﺑرﮭﻛاﻟنﺋﺎﻛﻣﻟاو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ةردﻘﻟا</a:t>
            </a:r>
            <a:r>
              <a:rPr sz="1200" b="1" spc="2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ﺔﺳد	</a:t>
            </a:r>
            <a:r>
              <a:rPr sz="1200" b="1" spc="-495" dirty="0">
                <a:latin typeface="Arial"/>
                <a:cs typeface="Arial"/>
              </a:rPr>
              <a:t>مﻗﺳ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59364" y="920662"/>
            <a:ext cx="2820670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400" dirty="0">
                <a:latin typeface="Arial"/>
                <a:cs typeface="Arial"/>
              </a:rPr>
              <a:t>-------------------------------------------------------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54689" y="318425"/>
            <a:ext cx="920750" cy="812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00">
              <a:latin typeface="Times New Roman"/>
              <a:cs typeface="Times New Roman"/>
            </a:endParaRPr>
          </a:p>
          <a:p>
            <a:pPr marL="2540">
              <a:lnSpc>
                <a:spcPct val="100000"/>
              </a:lnSpc>
            </a:pPr>
            <a:r>
              <a:rPr sz="1200" b="1" spc="-400" dirty="0">
                <a:latin typeface="Arial"/>
                <a:cs typeface="Arial"/>
              </a:rPr>
              <a:t>------------------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1826" y="401038"/>
            <a:ext cx="3021965" cy="717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8745" marR="1188085" indent="-72390" algn="ctr">
              <a:lnSpc>
                <a:spcPct val="95800"/>
              </a:lnSpc>
            </a:pPr>
            <a:r>
              <a:rPr sz="1200" b="1" dirty="0">
                <a:latin typeface="Arial"/>
                <a:cs typeface="Arial"/>
              </a:rPr>
              <a:t>ةرطﯾﺳﻟا </a:t>
            </a:r>
            <a:r>
              <a:rPr sz="1200" b="1" spc="-5" dirty="0">
                <a:latin typeface="Arial"/>
                <a:cs typeface="Arial"/>
              </a:rPr>
              <a:t>ﺔﺳدﻧھ ةدﺎﻣ </a:t>
            </a:r>
            <a:r>
              <a:rPr sz="1200" b="1" dirty="0">
                <a:latin typeface="Arial"/>
                <a:cs typeface="Arial"/>
              </a:rPr>
              <a:t>تارﺿﺎ  </a:t>
            </a:r>
            <a:r>
              <a:rPr sz="1200" b="1" spc="-65" dirty="0">
                <a:latin typeface="Arial"/>
                <a:cs typeface="Arial"/>
              </a:rPr>
              <a:t>ﺔﯾﺣﺎﺑﺻاﻟﺔﺳارداﻟ– </a:t>
            </a:r>
            <a:r>
              <a:rPr sz="1200" b="1" spc="-5" dirty="0">
                <a:latin typeface="Arial"/>
                <a:cs typeface="Arial"/>
              </a:rPr>
              <a:t>ﺔﺛﻟﺎﺛﻟا </a:t>
            </a:r>
            <a:r>
              <a:rPr sz="1200" b="1" spc="-120" dirty="0">
                <a:latin typeface="Arial"/>
                <a:cs typeface="Arial"/>
              </a:rPr>
              <a:t>ﺔﻠﺣرﻣاﻟ  </a:t>
            </a:r>
            <a:r>
              <a:rPr sz="1200" b="1" spc="-125" dirty="0">
                <a:latin typeface="Arial"/>
                <a:cs typeface="Arial"/>
              </a:rPr>
              <a:t>ﻰﻟواﻷةرﺿﺎﺣﻣاﻟ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390"/>
              </a:lnSpc>
            </a:pPr>
            <a:r>
              <a:rPr sz="1200" b="1" spc="-400" dirty="0">
                <a:latin typeface="Arial"/>
                <a:cs typeface="Arial"/>
              </a:rPr>
              <a:t>------------------------------------------------------------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66509" y="10057040"/>
            <a:ext cx="3508375" cy="0"/>
          </a:xfrm>
          <a:custGeom>
            <a:avLst/>
            <a:gdLst/>
            <a:ahLst/>
            <a:cxnLst/>
            <a:rect l="l" t="t" r="r" b="b"/>
            <a:pathLst>
              <a:path w="3508375">
                <a:moveTo>
                  <a:pt x="0" y="0"/>
                </a:moveTo>
                <a:lnTo>
                  <a:pt x="3508248" y="0"/>
                </a:lnTo>
              </a:path>
            </a:pathLst>
          </a:custGeom>
          <a:ln w="45720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39661" y="10057040"/>
            <a:ext cx="3362325" cy="0"/>
          </a:xfrm>
          <a:custGeom>
            <a:avLst/>
            <a:gdLst/>
            <a:ahLst/>
            <a:cxnLst/>
            <a:rect l="l" t="t" r="r" b="b"/>
            <a:pathLst>
              <a:path w="3362325">
                <a:moveTo>
                  <a:pt x="0" y="0"/>
                </a:moveTo>
                <a:lnTo>
                  <a:pt x="3361944" y="0"/>
                </a:lnTo>
              </a:path>
            </a:pathLst>
          </a:custGeom>
          <a:ln w="45720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974756" y="10057040"/>
            <a:ext cx="3243580" cy="0"/>
          </a:xfrm>
          <a:custGeom>
            <a:avLst/>
            <a:gdLst/>
            <a:ahLst/>
            <a:cxnLst/>
            <a:rect l="l" t="t" r="r" b="b"/>
            <a:pathLst>
              <a:path w="3243579">
                <a:moveTo>
                  <a:pt x="0" y="0"/>
                </a:moveTo>
                <a:lnTo>
                  <a:pt x="3243071" y="0"/>
                </a:lnTo>
              </a:path>
            </a:pathLst>
          </a:custGeom>
          <a:ln w="45720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047909" y="10057040"/>
            <a:ext cx="3096895" cy="0"/>
          </a:xfrm>
          <a:custGeom>
            <a:avLst/>
            <a:gdLst/>
            <a:ahLst/>
            <a:cxnLst/>
            <a:rect l="l" t="t" r="r" b="b"/>
            <a:pathLst>
              <a:path w="3096895">
                <a:moveTo>
                  <a:pt x="0" y="0"/>
                </a:moveTo>
                <a:lnTo>
                  <a:pt x="3096767" y="0"/>
                </a:lnTo>
              </a:path>
            </a:pathLst>
          </a:custGeom>
          <a:ln w="45720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454689" y="318425"/>
            <a:ext cx="828039" cy="8125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53809" y="1313853"/>
            <a:ext cx="6782434" cy="22980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200" b="1" spc="-5" dirty="0">
                <a:latin typeface="Arial"/>
                <a:cs typeface="Arial"/>
              </a:rPr>
              <a:t>Examples </a:t>
            </a:r>
            <a:r>
              <a:rPr sz="1200" b="1" spc="5" dirty="0">
                <a:latin typeface="Arial"/>
                <a:cs typeface="Arial"/>
              </a:rPr>
              <a:t>of </a:t>
            </a:r>
            <a:r>
              <a:rPr sz="1200" b="1" spc="-5" dirty="0">
                <a:latin typeface="Arial"/>
                <a:cs typeface="Arial"/>
              </a:rPr>
              <a:t>Modern Control</a:t>
            </a:r>
            <a:r>
              <a:rPr sz="1200" b="1" spc="-3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Systems.</a:t>
            </a:r>
            <a:endParaRPr sz="1200">
              <a:latin typeface="Arial"/>
              <a:cs typeface="Arial"/>
            </a:endParaRPr>
          </a:p>
          <a:p>
            <a:pPr marL="12700" marR="5080" algn="just">
              <a:lnSpc>
                <a:spcPct val="143300"/>
              </a:lnSpc>
            </a:pPr>
            <a:r>
              <a:rPr sz="1200" b="1" spc="-5" dirty="0">
                <a:latin typeface="Arial"/>
                <a:cs typeface="Arial"/>
              </a:rPr>
              <a:t>Example </a:t>
            </a:r>
            <a:r>
              <a:rPr sz="1200" b="1" dirty="0">
                <a:latin typeface="Arial"/>
                <a:cs typeface="Arial"/>
              </a:rPr>
              <a:t>1</a:t>
            </a:r>
            <a:r>
              <a:rPr sz="1200" dirty="0">
                <a:latin typeface="Arial"/>
                <a:cs typeface="Arial"/>
              </a:rPr>
              <a:t>: Many cars have </a:t>
            </a:r>
            <a:r>
              <a:rPr sz="1200" spc="-5" dirty="0">
                <a:latin typeface="Arial"/>
                <a:cs typeface="Arial"/>
              </a:rPr>
              <a:t>power steering </a:t>
            </a:r>
            <a:r>
              <a:rPr sz="1200" dirty="0">
                <a:latin typeface="Arial"/>
                <a:cs typeface="Arial"/>
              </a:rPr>
              <a:t>and </a:t>
            </a:r>
            <a:r>
              <a:rPr sz="1200" spc="-5" dirty="0">
                <a:latin typeface="Arial"/>
                <a:cs typeface="Arial"/>
              </a:rPr>
              <a:t>brakes, which utilize hydraulic amplifiers </a:t>
            </a:r>
            <a:r>
              <a:rPr sz="1200" dirty="0">
                <a:latin typeface="Arial"/>
                <a:cs typeface="Arial"/>
              </a:rPr>
              <a:t>for  </a:t>
            </a:r>
            <a:r>
              <a:rPr sz="1200" spc="-5" dirty="0">
                <a:latin typeface="Arial"/>
                <a:cs typeface="Arial"/>
              </a:rPr>
              <a:t>amplification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of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force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the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brakes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or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steering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wheel.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simple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block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diagram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of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an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automobile  </a:t>
            </a:r>
            <a:r>
              <a:rPr sz="1200" dirty="0">
                <a:latin typeface="Arial"/>
                <a:cs typeface="Arial"/>
              </a:rPr>
              <a:t>steering </a:t>
            </a:r>
            <a:r>
              <a:rPr sz="1200" spc="-5" dirty="0">
                <a:latin typeface="Arial"/>
                <a:cs typeface="Arial"/>
              </a:rPr>
              <a:t>control system is shown in </a:t>
            </a:r>
            <a:r>
              <a:rPr sz="1200" spc="-10" dirty="0">
                <a:latin typeface="Arial"/>
                <a:cs typeface="Arial"/>
              </a:rPr>
              <a:t>Figure </a:t>
            </a:r>
            <a:r>
              <a:rPr sz="1200" spc="-5" dirty="0">
                <a:latin typeface="Arial"/>
                <a:cs typeface="Arial"/>
              </a:rPr>
              <a:t>1.6(a). The desired course is compared with </a:t>
            </a:r>
            <a:r>
              <a:rPr sz="1200" dirty="0">
                <a:latin typeface="Arial"/>
                <a:cs typeface="Arial"/>
              </a:rPr>
              <a:t>a  </a:t>
            </a:r>
            <a:r>
              <a:rPr sz="1200" spc="-5" dirty="0">
                <a:latin typeface="Arial"/>
                <a:cs typeface="Arial"/>
              </a:rPr>
              <a:t>measurement</a:t>
            </a:r>
            <a:r>
              <a:rPr sz="1200" spc="5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of</a:t>
            </a:r>
            <a:r>
              <a:rPr sz="1200" spc="7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</a:t>
            </a:r>
            <a:r>
              <a:rPr sz="1200" spc="7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actual</a:t>
            </a:r>
            <a:r>
              <a:rPr sz="1200" spc="7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course</a:t>
            </a:r>
            <a:r>
              <a:rPr sz="1200" spc="7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</a:t>
            </a:r>
            <a:r>
              <a:rPr sz="1200" spc="7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order</a:t>
            </a:r>
            <a:r>
              <a:rPr sz="1200" spc="8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5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generate</a:t>
            </a:r>
            <a:r>
              <a:rPr sz="1200" spc="7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7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measure</a:t>
            </a:r>
            <a:r>
              <a:rPr sz="1200" spc="5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of</a:t>
            </a:r>
            <a:r>
              <a:rPr sz="1200" spc="7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</a:t>
            </a:r>
            <a:r>
              <a:rPr sz="1200" spc="7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error,</a:t>
            </a:r>
            <a:r>
              <a:rPr sz="1200" spc="7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as</a:t>
            </a:r>
            <a:r>
              <a:rPr sz="1200" spc="7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shown</a:t>
            </a:r>
            <a:r>
              <a:rPr sz="1200" spc="7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in</a:t>
            </a:r>
            <a:r>
              <a:rPr sz="1200" spc="7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Figure</a:t>
            </a:r>
            <a:endParaRPr sz="1200">
              <a:latin typeface="Arial"/>
              <a:cs typeface="Arial"/>
            </a:endParaRPr>
          </a:p>
          <a:p>
            <a:pPr marL="12700" marR="7620" algn="just">
              <a:lnSpc>
                <a:spcPct val="143300"/>
              </a:lnSpc>
              <a:spcBef>
                <a:spcPts val="20"/>
              </a:spcBef>
            </a:pPr>
            <a:r>
              <a:rPr sz="1200" spc="-5" dirty="0">
                <a:latin typeface="Arial"/>
                <a:cs typeface="Arial"/>
              </a:rPr>
              <a:t>1.6(b). </a:t>
            </a:r>
            <a:r>
              <a:rPr sz="1200" dirty="0">
                <a:latin typeface="Arial"/>
                <a:cs typeface="Arial"/>
              </a:rPr>
              <a:t>This </a:t>
            </a:r>
            <a:r>
              <a:rPr sz="1200" spc="-5" dirty="0">
                <a:latin typeface="Arial"/>
                <a:cs typeface="Arial"/>
              </a:rPr>
              <a:t>measurement is obtained </a:t>
            </a:r>
            <a:r>
              <a:rPr sz="1200" dirty="0">
                <a:latin typeface="Arial"/>
                <a:cs typeface="Arial"/>
              </a:rPr>
              <a:t>by </a:t>
            </a:r>
            <a:r>
              <a:rPr sz="1200" spc="-5" dirty="0">
                <a:latin typeface="Arial"/>
                <a:cs typeface="Arial"/>
              </a:rPr>
              <a:t>visual </a:t>
            </a:r>
            <a:r>
              <a:rPr sz="1200" dirty="0">
                <a:latin typeface="Arial"/>
                <a:cs typeface="Arial"/>
              </a:rPr>
              <a:t>and </a:t>
            </a:r>
            <a:r>
              <a:rPr sz="1200" spc="-5" dirty="0">
                <a:latin typeface="Arial"/>
                <a:cs typeface="Arial"/>
              </a:rPr>
              <a:t>tactile (body movement) feedback. There is </a:t>
            </a:r>
            <a:r>
              <a:rPr sz="1200" spc="-10" dirty="0">
                <a:latin typeface="Arial"/>
                <a:cs typeface="Arial"/>
              </a:rPr>
              <a:t>an  </a:t>
            </a:r>
            <a:r>
              <a:rPr sz="1200" spc="-5" dirty="0">
                <a:latin typeface="Arial"/>
                <a:cs typeface="Arial"/>
              </a:rPr>
              <a:t>additional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feedback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from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feel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of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the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steering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wheel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by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the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hand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(sensor).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This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feedback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system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is  </a:t>
            </a:r>
            <a:r>
              <a:rPr sz="1200" dirty="0">
                <a:latin typeface="Arial"/>
                <a:cs typeface="Arial"/>
              </a:rPr>
              <a:t>a </a:t>
            </a:r>
            <a:r>
              <a:rPr sz="1200" spc="-5" dirty="0">
                <a:latin typeface="Arial"/>
                <a:cs typeface="Arial"/>
              </a:rPr>
              <a:t>familiar version </a:t>
            </a:r>
            <a:r>
              <a:rPr sz="1200" dirty="0">
                <a:latin typeface="Arial"/>
                <a:cs typeface="Arial"/>
              </a:rPr>
              <a:t>of </a:t>
            </a:r>
            <a:r>
              <a:rPr sz="1200" spc="-10" dirty="0">
                <a:latin typeface="Arial"/>
                <a:cs typeface="Arial"/>
              </a:rPr>
              <a:t>the </a:t>
            </a:r>
            <a:r>
              <a:rPr sz="1200" spc="-5" dirty="0">
                <a:latin typeface="Arial"/>
                <a:cs typeface="Arial"/>
              </a:rPr>
              <a:t>steering control system in </a:t>
            </a:r>
            <a:r>
              <a:rPr sz="1200" dirty="0">
                <a:latin typeface="Arial"/>
                <a:cs typeface="Arial"/>
              </a:rPr>
              <a:t>an ocean </a:t>
            </a:r>
            <a:r>
              <a:rPr sz="1200" spc="-5" dirty="0">
                <a:latin typeface="Arial"/>
                <a:cs typeface="Arial"/>
              </a:rPr>
              <a:t>liner </a:t>
            </a:r>
            <a:r>
              <a:rPr sz="1200" dirty="0">
                <a:latin typeface="Arial"/>
                <a:cs typeface="Arial"/>
              </a:rPr>
              <a:t>or the </a:t>
            </a:r>
            <a:r>
              <a:rPr sz="1200" spc="-5" dirty="0">
                <a:latin typeface="Arial"/>
                <a:cs typeface="Arial"/>
              </a:rPr>
              <a:t>flight </a:t>
            </a:r>
            <a:r>
              <a:rPr sz="1200" spc="-10" dirty="0">
                <a:latin typeface="Arial"/>
                <a:cs typeface="Arial"/>
              </a:rPr>
              <a:t>controls </a:t>
            </a:r>
            <a:r>
              <a:rPr sz="1200" spc="-5" dirty="0">
                <a:latin typeface="Arial"/>
                <a:cs typeface="Arial"/>
              </a:rPr>
              <a:t>in </a:t>
            </a:r>
            <a:r>
              <a:rPr sz="1200" dirty="0">
                <a:latin typeface="Arial"/>
                <a:cs typeface="Arial"/>
              </a:rPr>
              <a:t>a </a:t>
            </a:r>
            <a:r>
              <a:rPr sz="1200" spc="-5" dirty="0">
                <a:latin typeface="Arial"/>
                <a:cs typeface="Arial"/>
              </a:rPr>
              <a:t>large  airplane. </a:t>
            </a:r>
            <a:r>
              <a:rPr sz="1200" dirty="0">
                <a:latin typeface="Arial"/>
                <a:cs typeface="Arial"/>
              </a:rPr>
              <a:t>A </a:t>
            </a:r>
            <a:r>
              <a:rPr sz="1200" spc="-5" dirty="0">
                <a:latin typeface="Arial"/>
                <a:cs typeface="Arial"/>
              </a:rPr>
              <a:t>typical direction-of-travel response is shown in Figure 1.6(c)</a:t>
            </a:r>
            <a:r>
              <a:rPr sz="1200" spc="8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[1].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53809" y="8949093"/>
            <a:ext cx="6779895" cy="8070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45000"/>
              </a:lnSpc>
            </a:pPr>
            <a:r>
              <a:rPr sz="1200" dirty="0">
                <a:latin typeface="Arial"/>
                <a:cs typeface="Arial"/>
              </a:rPr>
              <a:t>Figure </a:t>
            </a:r>
            <a:r>
              <a:rPr sz="1200" spc="-5" dirty="0">
                <a:latin typeface="Arial"/>
                <a:cs typeface="Arial"/>
              </a:rPr>
              <a:t>1.6: (a) Automobile </a:t>
            </a:r>
            <a:r>
              <a:rPr sz="1200" spc="-10" dirty="0">
                <a:latin typeface="Arial"/>
                <a:cs typeface="Arial"/>
              </a:rPr>
              <a:t>steering </a:t>
            </a:r>
            <a:r>
              <a:rPr sz="1200" spc="-5" dirty="0">
                <a:latin typeface="Arial"/>
                <a:cs typeface="Arial"/>
              </a:rPr>
              <a:t>control </a:t>
            </a:r>
            <a:r>
              <a:rPr sz="1200" dirty="0">
                <a:latin typeface="Arial"/>
                <a:cs typeface="Arial"/>
              </a:rPr>
              <a:t>system. </a:t>
            </a:r>
            <a:r>
              <a:rPr sz="1200" spc="-5" dirty="0">
                <a:latin typeface="Arial"/>
                <a:cs typeface="Arial"/>
              </a:rPr>
              <a:t>(b) </a:t>
            </a:r>
            <a:r>
              <a:rPr sz="1200" dirty="0">
                <a:latin typeface="Arial"/>
                <a:cs typeface="Arial"/>
              </a:rPr>
              <a:t>The driver </a:t>
            </a:r>
            <a:r>
              <a:rPr sz="1200" spc="-10" dirty="0">
                <a:latin typeface="Arial"/>
                <a:cs typeface="Arial"/>
              </a:rPr>
              <a:t>uses </a:t>
            </a:r>
            <a:r>
              <a:rPr sz="1200" dirty="0">
                <a:latin typeface="Arial"/>
                <a:cs typeface="Arial"/>
              </a:rPr>
              <a:t>the </a:t>
            </a:r>
            <a:r>
              <a:rPr sz="1200" spc="-5" dirty="0">
                <a:latin typeface="Arial"/>
                <a:cs typeface="Arial"/>
              </a:rPr>
              <a:t>difference between </a:t>
            </a:r>
            <a:r>
              <a:rPr sz="1200" dirty="0">
                <a:latin typeface="Arial"/>
                <a:cs typeface="Arial"/>
              </a:rPr>
              <a:t>the  actual</a:t>
            </a:r>
            <a:r>
              <a:rPr sz="1200" spc="7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and</a:t>
            </a:r>
            <a:r>
              <a:rPr sz="1200" spc="7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</a:t>
            </a:r>
            <a:r>
              <a:rPr sz="1200" spc="5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desired</a:t>
            </a:r>
            <a:r>
              <a:rPr sz="1200" spc="7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direction</a:t>
            </a:r>
            <a:r>
              <a:rPr sz="1200" spc="5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of</a:t>
            </a:r>
            <a:r>
              <a:rPr sz="1200" spc="7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travel</a:t>
            </a:r>
            <a:r>
              <a:rPr sz="1200" spc="7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5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generate</a:t>
            </a:r>
            <a:r>
              <a:rPr sz="1200" spc="5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7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controlled</a:t>
            </a:r>
            <a:r>
              <a:rPr sz="1200" spc="7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adjustment</a:t>
            </a:r>
            <a:r>
              <a:rPr sz="1200" spc="5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of</a:t>
            </a:r>
            <a:r>
              <a:rPr sz="1200" spc="7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the</a:t>
            </a:r>
            <a:r>
              <a:rPr sz="1200" spc="7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steering</a:t>
            </a:r>
            <a:r>
              <a:rPr sz="1200" spc="7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wheel.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20"/>
              </a:spcBef>
            </a:pPr>
            <a:r>
              <a:rPr sz="1200" dirty="0">
                <a:latin typeface="Arial"/>
                <a:cs typeface="Arial"/>
              </a:rPr>
              <a:t>(c) </a:t>
            </a:r>
            <a:r>
              <a:rPr sz="1200" spc="-5" dirty="0">
                <a:latin typeface="Arial"/>
                <a:cs typeface="Arial"/>
              </a:rPr>
              <a:t>Typical direction-of-travel response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[1].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78447" y="3961833"/>
            <a:ext cx="6751955" cy="50012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219233" y="5212148"/>
            <a:ext cx="2964815" cy="2025014"/>
          </a:xfrm>
          <a:custGeom>
            <a:avLst/>
            <a:gdLst/>
            <a:ahLst/>
            <a:cxnLst/>
            <a:rect l="l" t="t" r="r" b="b"/>
            <a:pathLst>
              <a:path w="2964815" h="2025015">
                <a:moveTo>
                  <a:pt x="0" y="0"/>
                </a:moveTo>
                <a:lnTo>
                  <a:pt x="2964815" y="0"/>
                </a:lnTo>
                <a:lnTo>
                  <a:pt x="2964815" y="2025015"/>
                </a:lnTo>
                <a:lnTo>
                  <a:pt x="0" y="2025015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313847" y="5261267"/>
            <a:ext cx="2763774" cy="191693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5" dirty="0"/>
              <a:t>6</a:t>
            </a:fld>
            <a:endParaRPr spc="-5" dirty="0"/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id="{06F7A666-9978-7F41-9F90-C59950AC6E02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639"/>
              </a:lnSpc>
            </a:pPr>
            <a:r>
              <a:rPr lang="en-GB" spc="-5"/>
              <a:t>.</a:t>
            </a:r>
            <a:endParaRPr lang="en-GB" spc="-165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98191" y="404533"/>
            <a:ext cx="1616710" cy="363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9570" marR="5080" indent="-357505">
              <a:lnSpc>
                <a:spcPts val="1390"/>
              </a:lnSpc>
              <a:tabLst>
                <a:tab pos="1034415" algn="l"/>
              </a:tabLst>
            </a:pPr>
            <a:r>
              <a:rPr sz="1200" b="1" dirty="0">
                <a:latin typeface="Arial"/>
                <a:cs typeface="Arial"/>
              </a:rPr>
              <a:t>ﻲﻣﻠﻌﻟا </a:t>
            </a:r>
            <a:r>
              <a:rPr sz="1200" b="1" spc="-5" dirty="0">
                <a:latin typeface="Arial"/>
                <a:cs typeface="Arial"/>
              </a:rPr>
              <a:t>ثﺣﺑﻟاو ﻲﻟﺎﻌﻟا مﯾﻠﻌﺗﻟا </a:t>
            </a:r>
            <a:r>
              <a:rPr sz="1200" b="1" dirty="0">
                <a:latin typeface="Arial"/>
                <a:cs typeface="Arial"/>
              </a:rPr>
              <a:t>ةرا  </a:t>
            </a:r>
            <a:r>
              <a:rPr sz="1200" b="1" spc="-5" dirty="0">
                <a:latin typeface="Arial"/>
                <a:cs typeface="Arial"/>
              </a:rPr>
              <a:t>ﺔﺳدﻧﮭﻟا </a:t>
            </a:r>
            <a:r>
              <a:rPr sz="1200" b="1" spc="5" dirty="0">
                <a:latin typeface="Arial"/>
                <a:cs typeface="Arial"/>
              </a:rPr>
              <a:t>ﺔﯾ	</a:t>
            </a:r>
            <a:r>
              <a:rPr sz="1200" b="1" dirty="0">
                <a:latin typeface="Arial"/>
                <a:cs typeface="Arial"/>
              </a:rPr>
              <a:t>- </a:t>
            </a:r>
            <a:r>
              <a:rPr sz="1200" b="1" spc="-5" dirty="0">
                <a:latin typeface="Arial"/>
                <a:cs typeface="Arial"/>
              </a:rPr>
              <a:t>ﻰﻟﺎﯾد</a:t>
            </a:r>
            <a:r>
              <a:rPr sz="1200" b="1" spc="-7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ﺔﻌﻣ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34541" y="743877"/>
            <a:ext cx="1849755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691005" algn="l"/>
              </a:tabLst>
            </a:pPr>
            <a:r>
              <a:rPr sz="1200" b="1" spc="-30" dirty="0">
                <a:latin typeface="Arial"/>
                <a:cs typeface="Arial"/>
              </a:rPr>
              <a:t>ﺔﯾﺋﺎﺑرﮭﻛاﻟنﺋﺎﻛﻣﻟاو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ةردﻘﻟا</a:t>
            </a:r>
            <a:r>
              <a:rPr sz="1200" b="1" spc="2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ﺔﺳد	</a:t>
            </a:r>
            <a:r>
              <a:rPr sz="1200" b="1" spc="-495" dirty="0">
                <a:latin typeface="Arial"/>
                <a:cs typeface="Arial"/>
              </a:rPr>
              <a:t>مﻗﺳ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59364" y="920662"/>
            <a:ext cx="2820670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400" dirty="0">
                <a:latin typeface="Arial"/>
                <a:cs typeface="Arial"/>
              </a:rPr>
              <a:t>-------------------------------------------------------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54689" y="318425"/>
            <a:ext cx="920750" cy="812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00">
              <a:latin typeface="Times New Roman"/>
              <a:cs typeface="Times New Roman"/>
            </a:endParaRPr>
          </a:p>
          <a:p>
            <a:pPr marL="2540">
              <a:lnSpc>
                <a:spcPct val="100000"/>
              </a:lnSpc>
            </a:pPr>
            <a:r>
              <a:rPr sz="1200" b="1" spc="-400" dirty="0">
                <a:latin typeface="Arial"/>
                <a:cs typeface="Arial"/>
              </a:rPr>
              <a:t>------------------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1826" y="401038"/>
            <a:ext cx="3021965" cy="717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8745" marR="1188085" indent="-72390" algn="ctr">
              <a:lnSpc>
                <a:spcPct val="95800"/>
              </a:lnSpc>
            </a:pPr>
            <a:r>
              <a:rPr sz="1200" b="1" dirty="0">
                <a:latin typeface="Arial"/>
                <a:cs typeface="Arial"/>
              </a:rPr>
              <a:t>ةرطﯾﺳﻟا </a:t>
            </a:r>
            <a:r>
              <a:rPr sz="1200" b="1" spc="-5" dirty="0">
                <a:latin typeface="Arial"/>
                <a:cs typeface="Arial"/>
              </a:rPr>
              <a:t>ﺔﺳدﻧھ ةدﺎﻣ </a:t>
            </a:r>
            <a:r>
              <a:rPr sz="1200" b="1" dirty="0">
                <a:latin typeface="Arial"/>
                <a:cs typeface="Arial"/>
              </a:rPr>
              <a:t>تارﺿﺎ  </a:t>
            </a:r>
            <a:r>
              <a:rPr sz="1200" b="1" spc="-65" dirty="0">
                <a:latin typeface="Arial"/>
                <a:cs typeface="Arial"/>
              </a:rPr>
              <a:t>ﺔﯾﺣﺎﺑﺻاﻟﺔﺳارداﻟ– </a:t>
            </a:r>
            <a:r>
              <a:rPr sz="1200" b="1" spc="-5" dirty="0">
                <a:latin typeface="Arial"/>
                <a:cs typeface="Arial"/>
              </a:rPr>
              <a:t>ﺔﺛﻟﺎﺛﻟا </a:t>
            </a:r>
            <a:r>
              <a:rPr sz="1200" b="1" spc="-120" dirty="0">
                <a:latin typeface="Arial"/>
                <a:cs typeface="Arial"/>
              </a:rPr>
              <a:t>ﺔﻠﺣرﻣاﻟ  </a:t>
            </a:r>
            <a:r>
              <a:rPr sz="1200" b="1" spc="-125" dirty="0">
                <a:latin typeface="Arial"/>
                <a:cs typeface="Arial"/>
              </a:rPr>
              <a:t>ﻰﻟواﻷةرﺿﺎﺣﻣاﻟ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390"/>
              </a:lnSpc>
            </a:pPr>
            <a:r>
              <a:rPr sz="1200" b="1" spc="-400" dirty="0">
                <a:latin typeface="Arial"/>
                <a:cs typeface="Arial"/>
              </a:rPr>
              <a:t>------------------------------------------------------------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66509" y="10057040"/>
            <a:ext cx="3508375" cy="0"/>
          </a:xfrm>
          <a:custGeom>
            <a:avLst/>
            <a:gdLst/>
            <a:ahLst/>
            <a:cxnLst/>
            <a:rect l="l" t="t" r="r" b="b"/>
            <a:pathLst>
              <a:path w="3508375">
                <a:moveTo>
                  <a:pt x="0" y="0"/>
                </a:moveTo>
                <a:lnTo>
                  <a:pt x="3508248" y="0"/>
                </a:lnTo>
              </a:path>
            </a:pathLst>
          </a:custGeom>
          <a:ln w="45720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39661" y="10057040"/>
            <a:ext cx="3362325" cy="0"/>
          </a:xfrm>
          <a:custGeom>
            <a:avLst/>
            <a:gdLst/>
            <a:ahLst/>
            <a:cxnLst/>
            <a:rect l="l" t="t" r="r" b="b"/>
            <a:pathLst>
              <a:path w="3362325">
                <a:moveTo>
                  <a:pt x="0" y="0"/>
                </a:moveTo>
                <a:lnTo>
                  <a:pt x="3361944" y="0"/>
                </a:lnTo>
              </a:path>
            </a:pathLst>
          </a:custGeom>
          <a:ln w="45720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974756" y="10057040"/>
            <a:ext cx="3243580" cy="0"/>
          </a:xfrm>
          <a:custGeom>
            <a:avLst/>
            <a:gdLst/>
            <a:ahLst/>
            <a:cxnLst/>
            <a:rect l="l" t="t" r="r" b="b"/>
            <a:pathLst>
              <a:path w="3243579">
                <a:moveTo>
                  <a:pt x="0" y="0"/>
                </a:moveTo>
                <a:lnTo>
                  <a:pt x="3243071" y="0"/>
                </a:lnTo>
              </a:path>
            </a:pathLst>
          </a:custGeom>
          <a:ln w="45720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047909" y="10057040"/>
            <a:ext cx="3096895" cy="0"/>
          </a:xfrm>
          <a:custGeom>
            <a:avLst/>
            <a:gdLst/>
            <a:ahLst/>
            <a:cxnLst/>
            <a:rect l="l" t="t" r="r" b="b"/>
            <a:pathLst>
              <a:path w="3096895">
                <a:moveTo>
                  <a:pt x="0" y="0"/>
                </a:moveTo>
                <a:lnTo>
                  <a:pt x="3096767" y="0"/>
                </a:lnTo>
              </a:path>
            </a:pathLst>
          </a:custGeom>
          <a:ln w="45720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454689" y="318425"/>
            <a:ext cx="828039" cy="8125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53809" y="1313853"/>
            <a:ext cx="6779895" cy="282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5" dirty="0">
                <a:latin typeface="Arial"/>
                <a:cs typeface="Arial"/>
              </a:rPr>
              <a:t>Example</a:t>
            </a:r>
            <a:r>
              <a:rPr sz="1200" b="1" spc="-7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2:</a:t>
            </a:r>
            <a:endParaRPr sz="1200">
              <a:latin typeface="Arial"/>
              <a:cs typeface="Arial"/>
            </a:endParaRPr>
          </a:p>
          <a:p>
            <a:pPr marL="12700" marR="5715" indent="457200" algn="just">
              <a:lnSpc>
                <a:spcPct val="143300"/>
              </a:lnSpc>
            </a:pPr>
            <a:r>
              <a:rPr sz="1200" spc="-5" dirty="0">
                <a:latin typeface="Arial"/>
                <a:cs typeface="Arial"/>
              </a:rPr>
              <a:t>Also, </a:t>
            </a:r>
            <a:r>
              <a:rPr sz="1200" dirty="0">
                <a:latin typeface="Arial"/>
                <a:cs typeface="Arial"/>
              </a:rPr>
              <a:t>the control of </a:t>
            </a:r>
            <a:r>
              <a:rPr sz="1200" spc="-5" dirty="0">
                <a:latin typeface="Arial"/>
                <a:cs typeface="Arial"/>
              </a:rPr>
              <a:t>power plants </a:t>
            </a:r>
            <a:r>
              <a:rPr sz="1200" spc="-10" dirty="0">
                <a:latin typeface="Arial"/>
                <a:cs typeface="Arial"/>
              </a:rPr>
              <a:t>for minimum </a:t>
            </a:r>
            <a:r>
              <a:rPr sz="1200" spc="-5" dirty="0">
                <a:latin typeface="Arial"/>
                <a:cs typeface="Arial"/>
              </a:rPr>
              <a:t>waste emission </a:t>
            </a:r>
            <a:r>
              <a:rPr sz="1200" dirty="0">
                <a:latin typeface="Arial"/>
                <a:cs typeface="Arial"/>
              </a:rPr>
              <a:t>has </a:t>
            </a:r>
            <a:r>
              <a:rPr sz="1200" spc="-5" dirty="0">
                <a:latin typeface="Arial"/>
                <a:cs typeface="Arial"/>
              </a:rPr>
              <a:t>become </a:t>
            </a:r>
            <a:r>
              <a:rPr sz="1200" spc="-10" dirty="0">
                <a:latin typeface="Arial"/>
                <a:cs typeface="Arial"/>
              </a:rPr>
              <a:t>increasingly  </a:t>
            </a:r>
            <a:r>
              <a:rPr sz="1200" spc="-5" dirty="0">
                <a:latin typeface="Arial"/>
                <a:cs typeface="Arial"/>
              </a:rPr>
              <a:t>important. The modern, large-capacity </a:t>
            </a:r>
            <a:r>
              <a:rPr sz="1200" spc="-10" dirty="0">
                <a:latin typeface="Arial"/>
                <a:cs typeface="Arial"/>
              </a:rPr>
              <a:t>plants, </a:t>
            </a:r>
            <a:r>
              <a:rPr sz="1200" spc="-5" dirty="0">
                <a:latin typeface="Arial"/>
                <a:cs typeface="Arial"/>
              </a:rPr>
              <a:t>which </a:t>
            </a:r>
            <a:r>
              <a:rPr sz="1200" dirty="0">
                <a:latin typeface="Arial"/>
                <a:cs typeface="Arial"/>
              </a:rPr>
              <a:t>exceed </a:t>
            </a:r>
            <a:r>
              <a:rPr sz="1200" spc="-5" dirty="0">
                <a:latin typeface="Arial"/>
                <a:cs typeface="Arial"/>
              </a:rPr>
              <a:t>several hundred megawatts, require  </a:t>
            </a:r>
            <a:r>
              <a:rPr sz="1200" dirty="0">
                <a:latin typeface="Arial"/>
                <a:cs typeface="Arial"/>
              </a:rPr>
              <a:t>automatic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control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systems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that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account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for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the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interrelationship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of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process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variables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and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optimum  </a:t>
            </a:r>
            <a:r>
              <a:rPr sz="1200" spc="-5" dirty="0">
                <a:latin typeface="Arial"/>
                <a:cs typeface="Arial"/>
              </a:rPr>
              <a:t>power</a:t>
            </a:r>
            <a:r>
              <a:rPr sz="1200" spc="3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production.</a:t>
            </a:r>
            <a:r>
              <a:rPr sz="1200" spc="29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It</a:t>
            </a:r>
            <a:r>
              <a:rPr sz="1200" spc="29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is</a:t>
            </a:r>
            <a:r>
              <a:rPr sz="1200" spc="29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common</a:t>
            </a:r>
            <a:r>
              <a:rPr sz="1200" spc="29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27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have</a:t>
            </a:r>
            <a:r>
              <a:rPr sz="1200" spc="27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as</a:t>
            </a:r>
            <a:r>
              <a:rPr sz="1200" spc="26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many</a:t>
            </a:r>
            <a:r>
              <a:rPr sz="1200" spc="26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as</a:t>
            </a:r>
            <a:r>
              <a:rPr sz="1200" spc="29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90</a:t>
            </a:r>
            <a:r>
              <a:rPr sz="1200" spc="29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or</a:t>
            </a:r>
            <a:r>
              <a:rPr sz="1200" spc="3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more</a:t>
            </a:r>
            <a:r>
              <a:rPr sz="1200" spc="27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manipulated</a:t>
            </a:r>
            <a:r>
              <a:rPr sz="1200" spc="27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variables</a:t>
            </a:r>
            <a:r>
              <a:rPr sz="1200" spc="29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under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sz="1200" spc="-5" dirty="0">
                <a:latin typeface="Arial"/>
                <a:cs typeface="Arial"/>
              </a:rPr>
              <a:t>coordinated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control.</a:t>
            </a:r>
            <a:endParaRPr sz="1200">
              <a:latin typeface="Arial"/>
              <a:cs typeface="Arial"/>
            </a:endParaRPr>
          </a:p>
          <a:p>
            <a:pPr marL="12700" marR="5080" indent="457200" algn="just">
              <a:lnSpc>
                <a:spcPct val="143300"/>
              </a:lnSpc>
            </a:pPr>
            <a:r>
              <a:rPr sz="1200" dirty="0">
                <a:latin typeface="Arial"/>
                <a:cs typeface="Arial"/>
              </a:rPr>
              <a:t>A </a:t>
            </a:r>
            <a:r>
              <a:rPr sz="1200" spc="-5" dirty="0">
                <a:latin typeface="Arial"/>
                <a:cs typeface="Arial"/>
              </a:rPr>
              <a:t>simplified </a:t>
            </a:r>
            <a:r>
              <a:rPr sz="1200" dirty="0">
                <a:latin typeface="Arial"/>
                <a:cs typeface="Arial"/>
              </a:rPr>
              <a:t>model </a:t>
            </a:r>
            <a:r>
              <a:rPr sz="1200" spc="-5" dirty="0">
                <a:latin typeface="Arial"/>
                <a:cs typeface="Arial"/>
              </a:rPr>
              <a:t>showing </a:t>
            </a:r>
            <a:r>
              <a:rPr sz="1200" dirty="0">
                <a:latin typeface="Arial"/>
                <a:cs typeface="Arial"/>
              </a:rPr>
              <a:t>several of </a:t>
            </a:r>
            <a:r>
              <a:rPr sz="1200" spc="-10" dirty="0">
                <a:latin typeface="Arial"/>
                <a:cs typeface="Arial"/>
              </a:rPr>
              <a:t>the </a:t>
            </a:r>
            <a:r>
              <a:rPr sz="1200" spc="-5" dirty="0">
                <a:latin typeface="Arial"/>
                <a:cs typeface="Arial"/>
              </a:rPr>
              <a:t>important </a:t>
            </a:r>
            <a:r>
              <a:rPr sz="1200" dirty="0">
                <a:latin typeface="Arial"/>
                <a:cs typeface="Arial"/>
              </a:rPr>
              <a:t>control </a:t>
            </a:r>
            <a:r>
              <a:rPr sz="1200" spc="-5" dirty="0">
                <a:latin typeface="Arial"/>
                <a:cs typeface="Arial"/>
              </a:rPr>
              <a:t>variables </a:t>
            </a:r>
            <a:r>
              <a:rPr sz="1200" dirty="0">
                <a:latin typeface="Arial"/>
                <a:cs typeface="Arial"/>
              </a:rPr>
              <a:t>of a large </a:t>
            </a:r>
            <a:r>
              <a:rPr sz="1200" spc="-10" dirty="0">
                <a:latin typeface="Arial"/>
                <a:cs typeface="Arial"/>
              </a:rPr>
              <a:t>boiler–  </a:t>
            </a:r>
            <a:r>
              <a:rPr sz="1200" spc="-5" dirty="0">
                <a:latin typeface="Arial"/>
                <a:cs typeface="Arial"/>
              </a:rPr>
              <a:t>generator system is shown in Figure </a:t>
            </a:r>
            <a:r>
              <a:rPr sz="1200" dirty="0">
                <a:latin typeface="Arial"/>
                <a:cs typeface="Arial"/>
              </a:rPr>
              <a:t>1.7. </a:t>
            </a:r>
            <a:r>
              <a:rPr sz="1200" spc="-5" dirty="0">
                <a:latin typeface="Arial"/>
                <a:cs typeface="Arial"/>
              </a:rPr>
              <a:t>This is </a:t>
            </a:r>
            <a:r>
              <a:rPr sz="1200" dirty="0">
                <a:latin typeface="Arial"/>
                <a:cs typeface="Arial"/>
              </a:rPr>
              <a:t>an </a:t>
            </a:r>
            <a:r>
              <a:rPr sz="1200" spc="-5" dirty="0">
                <a:latin typeface="Arial"/>
                <a:cs typeface="Arial"/>
              </a:rPr>
              <a:t>example </a:t>
            </a:r>
            <a:r>
              <a:rPr sz="1200" dirty="0">
                <a:latin typeface="Arial"/>
                <a:cs typeface="Arial"/>
              </a:rPr>
              <a:t>of </a:t>
            </a:r>
            <a:r>
              <a:rPr sz="1200" spc="-10" dirty="0">
                <a:latin typeface="Arial"/>
                <a:cs typeface="Arial"/>
              </a:rPr>
              <a:t>the </a:t>
            </a:r>
            <a:r>
              <a:rPr sz="1200" spc="-5" dirty="0">
                <a:latin typeface="Arial"/>
                <a:cs typeface="Arial"/>
              </a:rPr>
              <a:t>importance </a:t>
            </a:r>
            <a:r>
              <a:rPr sz="1200" dirty="0">
                <a:latin typeface="Arial"/>
                <a:cs typeface="Arial"/>
              </a:rPr>
              <a:t>of </a:t>
            </a:r>
            <a:r>
              <a:rPr sz="1200" spc="-5" dirty="0">
                <a:latin typeface="Arial"/>
                <a:cs typeface="Arial"/>
              </a:rPr>
              <a:t>measuring </a:t>
            </a:r>
            <a:r>
              <a:rPr sz="1200" dirty="0">
                <a:latin typeface="Arial"/>
                <a:cs typeface="Arial"/>
              </a:rPr>
              <a:t>many  </a:t>
            </a:r>
            <a:r>
              <a:rPr sz="1200" spc="-5" dirty="0">
                <a:latin typeface="Arial"/>
                <a:cs typeface="Arial"/>
              </a:rPr>
              <a:t>variables,  </a:t>
            </a:r>
            <a:r>
              <a:rPr sz="1200" dirty="0">
                <a:latin typeface="Arial"/>
                <a:cs typeface="Arial"/>
              </a:rPr>
              <a:t>such  as  </a:t>
            </a:r>
            <a:r>
              <a:rPr sz="1200" spc="-5" dirty="0">
                <a:latin typeface="Arial"/>
                <a:cs typeface="Arial"/>
              </a:rPr>
              <a:t>pressure  </a:t>
            </a:r>
            <a:r>
              <a:rPr sz="1200" dirty="0">
                <a:latin typeface="Arial"/>
                <a:cs typeface="Arial"/>
              </a:rPr>
              <a:t>and  oxygen,  to  </a:t>
            </a:r>
            <a:r>
              <a:rPr sz="1200" spc="-5" dirty="0">
                <a:latin typeface="Arial"/>
                <a:cs typeface="Arial"/>
              </a:rPr>
              <a:t>provide  information  </a:t>
            </a:r>
            <a:r>
              <a:rPr sz="1200" dirty="0">
                <a:latin typeface="Arial"/>
                <a:cs typeface="Arial"/>
              </a:rPr>
              <a:t>to  the  </a:t>
            </a:r>
            <a:r>
              <a:rPr sz="1200" spc="-5" dirty="0">
                <a:latin typeface="Arial"/>
                <a:cs typeface="Arial"/>
              </a:rPr>
              <a:t>computer  </a:t>
            </a:r>
            <a:r>
              <a:rPr sz="1200" spc="-10" dirty="0">
                <a:latin typeface="Arial"/>
                <a:cs typeface="Arial"/>
              </a:rPr>
              <a:t>for    </a:t>
            </a:r>
            <a:r>
              <a:rPr sz="1200" spc="19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control</a:t>
            </a:r>
            <a:endParaRPr sz="1200">
              <a:latin typeface="Arial"/>
              <a:cs typeface="Arial"/>
            </a:endParaRPr>
          </a:p>
          <a:p>
            <a:pPr marL="12700" marR="8255">
              <a:lnSpc>
                <a:spcPct val="143300"/>
              </a:lnSpc>
              <a:spcBef>
                <a:spcPts val="25"/>
              </a:spcBef>
            </a:pPr>
            <a:r>
              <a:rPr sz="1200" spc="-5" dirty="0">
                <a:latin typeface="Arial"/>
                <a:cs typeface="Arial"/>
              </a:rPr>
              <a:t>calculations. </a:t>
            </a:r>
            <a:r>
              <a:rPr sz="1200" dirty="0">
                <a:latin typeface="Arial"/>
                <a:cs typeface="Arial"/>
              </a:rPr>
              <a:t>It </a:t>
            </a:r>
            <a:r>
              <a:rPr sz="1200" spc="-5" dirty="0">
                <a:latin typeface="Arial"/>
                <a:cs typeface="Arial"/>
              </a:rPr>
              <a:t>is </a:t>
            </a:r>
            <a:r>
              <a:rPr sz="1200" dirty="0">
                <a:latin typeface="Arial"/>
                <a:cs typeface="Arial"/>
              </a:rPr>
              <a:t>estimated </a:t>
            </a:r>
            <a:r>
              <a:rPr sz="1200" spc="-5" dirty="0">
                <a:latin typeface="Arial"/>
                <a:cs typeface="Arial"/>
              </a:rPr>
              <a:t>that more </a:t>
            </a:r>
            <a:r>
              <a:rPr sz="1200" dirty="0">
                <a:latin typeface="Arial"/>
                <a:cs typeface="Arial"/>
              </a:rPr>
              <a:t>than </a:t>
            </a:r>
            <a:r>
              <a:rPr sz="1200" spc="-5" dirty="0">
                <a:latin typeface="Arial"/>
                <a:cs typeface="Arial"/>
              </a:rPr>
              <a:t>400,000 computer control </a:t>
            </a:r>
            <a:r>
              <a:rPr sz="1200" dirty="0">
                <a:latin typeface="Arial"/>
                <a:cs typeface="Arial"/>
              </a:rPr>
              <a:t>systems </a:t>
            </a:r>
            <a:r>
              <a:rPr sz="1200" spc="-10" dirty="0">
                <a:latin typeface="Arial"/>
                <a:cs typeface="Arial"/>
              </a:rPr>
              <a:t>have </a:t>
            </a:r>
            <a:r>
              <a:rPr sz="1200" dirty="0">
                <a:latin typeface="Arial"/>
                <a:cs typeface="Arial"/>
              </a:rPr>
              <a:t>been </a:t>
            </a:r>
            <a:r>
              <a:rPr sz="1200" spc="-5" dirty="0">
                <a:latin typeface="Arial"/>
                <a:cs typeface="Arial"/>
              </a:rPr>
              <a:t>installed in  </a:t>
            </a:r>
            <a:r>
              <a:rPr sz="1200" dirty="0">
                <a:latin typeface="Arial"/>
                <a:cs typeface="Arial"/>
              </a:rPr>
              <a:t>the </a:t>
            </a:r>
            <a:r>
              <a:rPr sz="1200" spc="-5" dirty="0">
                <a:latin typeface="Arial"/>
                <a:cs typeface="Arial"/>
              </a:rPr>
              <a:t>United States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[1].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53809" y="8970429"/>
            <a:ext cx="4984750" cy="810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Figure 1.7: </a:t>
            </a:r>
            <a:r>
              <a:rPr sz="1200" spc="-5" dirty="0">
                <a:latin typeface="Arial"/>
                <a:cs typeface="Arial"/>
              </a:rPr>
              <a:t>Coordinated control system </a:t>
            </a:r>
            <a:r>
              <a:rPr sz="1200" dirty="0">
                <a:latin typeface="Arial"/>
                <a:cs typeface="Arial"/>
              </a:rPr>
              <a:t>for a </a:t>
            </a:r>
            <a:r>
              <a:rPr sz="1200" spc="-5" dirty="0">
                <a:latin typeface="Arial"/>
                <a:cs typeface="Arial"/>
              </a:rPr>
              <a:t>boiler–generator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[1].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ts val="1370"/>
              </a:lnSpc>
            </a:pPr>
            <a:r>
              <a:rPr sz="1200" dirty="0">
                <a:latin typeface="Arial"/>
                <a:cs typeface="Arial"/>
              </a:rPr>
              <a:t>Reference [1]: </a:t>
            </a:r>
            <a:r>
              <a:rPr sz="1200" spc="-5" dirty="0">
                <a:latin typeface="Arial"/>
                <a:cs typeface="Arial"/>
              </a:rPr>
              <a:t>Chapter </a:t>
            </a:r>
            <a:r>
              <a:rPr sz="1200" dirty="0">
                <a:latin typeface="Arial"/>
                <a:cs typeface="Arial"/>
              </a:rPr>
              <a:t>1: </a:t>
            </a:r>
            <a:r>
              <a:rPr sz="1200" spc="-5" dirty="0">
                <a:latin typeface="Arial"/>
                <a:cs typeface="Arial"/>
              </a:rPr>
              <a:t>‘Introduction </a:t>
            </a:r>
            <a:r>
              <a:rPr sz="1200" dirty="0">
                <a:latin typeface="Arial"/>
                <a:cs typeface="Arial"/>
              </a:rPr>
              <a:t>to </a:t>
            </a:r>
            <a:r>
              <a:rPr sz="1200" spc="-5" dirty="0">
                <a:latin typeface="Arial"/>
                <a:cs typeface="Arial"/>
              </a:rPr>
              <a:t>Control Systems’, available </a:t>
            </a:r>
            <a:r>
              <a:rPr sz="1200" dirty="0">
                <a:latin typeface="Arial"/>
                <a:cs typeface="Arial"/>
              </a:rPr>
              <a:t>at:  </a:t>
            </a:r>
            <a:r>
              <a:rPr sz="1200" u="sng" spc="-5" dirty="0">
                <a:solidFill>
                  <a:srgbClr val="0000FF"/>
                </a:solidFill>
                <a:latin typeface="Arial"/>
                <a:cs typeface="Arial"/>
                <a:hlinkClick r:id="rId3"/>
              </a:rPr>
              <a:t>http://www.ent.mrt.ac.lk/~rohan/teaching/EN5001/Reading/DORFCH1.pdf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78447" y="4224701"/>
            <a:ext cx="6751955" cy="46793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5" dirty="0"/>
              <a:t>7</a:t>
            </a:fld>
            <a:endParaRPr spc="-5" dirty="0"/>
          </a:p>
        </p:txBody>
      </p: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B4E7A1E2-D9F4-9540-B54F-C5558CF36310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639"/>
              </a:lnSpc>
            </a:pPr>
            <a:r>
              <a:rPr lang="en-GB" spc="-5"/>
              <a:t>.</a:t>
            </a:r>
            <a:endParaRPr lang="en-GB" spc="-165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1347</Words>
  <Application>Microsoft Macintosh PowerPoint</Application>
  <PresentationFormat>Custom</PresentationFormat>
  <Paragraphs>119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Zeyad Al-Obaidi</cp:lastModifiedBy>
  <cp:revision>1</cp:revision>
  <dcterms:created xsi:type="dcterms:W3CDTF">2019-10-20T10:17:06Z</dcterms:created>
  <dcterms:modified xsi:type="dcterms:W3CDTF">2019-10-20T16:48:04Z</dcterms:modified>
</cp:coreProperties>
</file>